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81" r:id="rId2"/>
    <p:sldId id="282" r:id="rId3"/>
    <p:sldId id="285" r:id="rId4"/>
    <p:sldId id="259" r:id="rId5"/>
    <p:sldId id="273" r:id="rId6"/>
    <p:sldId id="274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5" r:id="rId20"/>
    <p:sldId id="283" r:id="rId21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5" orient="horz" pos="2160" userDrawn="1">
          <p15:clr>
            <a:srgbClr val="A4A3A4"/>
          </p15:clr>
        </p15:guide>
        <p15:guide id="21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51C"/>
    <a:srgbClr val="8713C7"/>
    <a:srgbClr val="5A824A"/>
    <a:srgbClr val="9B3215"/>
    <a:srgbClr val="C06922"/>
    <a:srgbClr val="123C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5320" autoAdjust="0"/>
  </p:normalViewPr>
  <p:slideViewPr>
    <p:cSldViewPr showGuides="1">
      <p:cViewPr varScale="1">
        <p:scale>
          <a:sx n="60" d="100"/>
          <a:sy n="60" d="100"/>
        </p:scale>
        <p:origin x="307" y="4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161C-6A50-4269-AEED-D54E71665676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3417A-A28F-4805-926F-A4EF84A94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478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91217" y="6503347"/>
            <a:ext cx="1272783" cy="309653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520416"/>
            <a:ext cx="9144000" cy="100584"/>
            <a:chOff x="0" y="630936"/>
            <a:chExt cx="12192000" cy="100584"/>
          </a:xfrm>
        </p:grpSpPr>
        <p:sp>
          <p:nvSpPr>
            <p:cNvPr id="9" name="직사각형 8"/>
            <p:cNvSpPr/>
            <p:nvPr/>
          </p:nvSpPr>
          <p:spPr>
            <a:xfrm>
              <a:off x="0" y="630936"/>
              <a:ext cx="8904288" cy="100584"/>
            </a:xfrm>
            <a:prstGeom prst="rect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8904288" y="630936"/>
              <a:ext cx="3287712" cy="100584"/>
            </a:xfrm>
            <a:prstGeom prst="rect">
              <a:avLst/>
            </a:prstGeom>
            <a:solidFill>
              <a:srgbClr val="FF31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53835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>
            <a:off x="108000" y="549000"/>
            <a:ext cx="8892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613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183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717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86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42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6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0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1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589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97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kt 43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think-cell Slide" r:id="rId4" imgW="0" imgH="0" progId="">
                  <p:embed/>
                </p:oleObj>
              </mc:Choice>
              <mc:Fallback>
                <p:oleObj name="think-cell Slide" r:id="rId4" imgW="0" imgH="0" progId="">
                  <p:embed/>
                  <p:pic>
                    <p:nvPicPr>
                      <p:cNvPr id="44" name="Objekt 43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63036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A3944-4E7F-414A-8A57-9BCE7D5111D4}" type="datetimeFigureOut">
              <a:rPr lang="ko-KR" altLang="en-US" smtClean="0"/>
              <a:t>2024-03-28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789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748814"/>
              </p:ext>
            </p:extLst>
          </p:nvPr>
        </p:nvGraphicFramePr>
        <p:xfrm>
          <a:off x="468312" y="765173"/>
          <a:ext cx="8280402" cy="5682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688">
                  <a:extLst>
                    <a:ext uri="{9D8B030D-6E8A-4147-A177-3AD203B41FA5}">
                      <a16:colId xmlns:a16="http://schemas.microsoft.com/office/drawing/2014/main" val="386805126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661310471"/>
                    </a:ext>
                  </a:extLst>
                </a:gridCol>
                <a:gridCol w="6336714">
                  <a:extLst>
                    <a:ext uri="{9D8B030D-6E8A-4147-A177-3AD203B41FA5}">
                      <a16:colId xmlns:a16="http://schemas.microsoft.com/office/drawing/2014/main" val="3180462070"/>
                    </a:ext>
                  </a:extLst>
                </a:gridCol>
              </a:tblGrid>
              <a:tr h="215827">
                <a:tc gridSpan="2"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작성 지침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163382"/>
                  </a:ext>
                </a:extLst>
              </a:tr>
              <a:tr h="1767764">
                <a:tc gridSpan="2"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스타트업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성장단계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스타트업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기업의 성장 단계별 특징과 기준을 참고하여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 기업의 위치를 표시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b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붉은 체크 표시를 해당 단계 숫자 옆에 표시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피칭시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기업의 대표자가 선정한 사유를 설명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 algn="l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피칭 단계는 단순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참고용입니다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8355164"/>
                  </a:ext>
                </a:extLst>
              </a:tr>
              <a:tr h="770530">
                <a:tc rowSpan="2">
                  <a:txBody>
                    <a:bodyPr/>
                    <a:lstStyle/>
                    <a:p>
                      <a:pPr latinLnBrk="0">
                        <a:lnSpc>
                          <a:spcPct val="12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1.Product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Leadership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차별성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보유중인 상품 또는 서비스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차별점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중심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82563" indent="-182563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기존의 상품 또는 서비스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 대비 새로운 점에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842568"/>
                  </a:ext>
                </a:extLst>
              </a:tr>
              <a:tr h="77053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혁신성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어떤 문제를 해결하기 위하여 상품 또는 서비스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솔루션을 만들었는지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문제 해결을 위하여 적용된 해결 방안에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2104372"/>
                  </a:ext>
                </a:extLst>
              </a:tr>
              <a:tr h="694961">
                <a:tc rowSpan="3">
                  <a:txBody>
                    <a:bodyPr/>
                    <a:lstStyle/>
                    <a:p>
                      <a:pPr latinLnBrk="0">
                        <a:lnSpc>
                          <a:spcPct val="12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2.Technology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기술성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 보유하고 있는 핵심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경쟁사 대비 기업이 보유한 기술의 강점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8477074"/>
                  </a:ext>
                </a:extLst>
              </a:tr>
              <a:tr h="694961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완성도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 기술의 완성도 수준에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4520082"/>
                  </a:ext>
                </a:extLst>
              </a:tr>
              <a:tr h="694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특허성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 기업이 보유하고 있는 특허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현황 또는 특허 이슈에 대하여 </a:t>
                      </a:r>
                      <a:r>
                        <a:rPr lang="ko-KR" altLang="en-US" sz="11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작성 바랍니다</a:t>
                      </a:r>
                      <a:r>
                        <a:rPr lang="en-US" altLang="ko-KR" sz="11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23952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7418" y="70185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n-ea"/>
              </a:rPr>
              <a:t>작성 매뉴얼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2865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418" y="70185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n-ea"/>
              </a:rPr>
              <a:t>작성 매뉴얼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403809"/>
              </p:ext>
            </p:extLst>
          </p:nvPr>
        </p:nvGraphicFramePr>
        <p:xfrm>
          <a:off x="468313" y="765179"/>
          <a:ext cx="8280401" cy="5813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687">
                  <a:extLst>
                    <a:ext uri="{9D8B030D-6E8A-4147-A177-3AD203B41FA5}">
                      <a16:colId xmlns:a16="http://schemas.microsoft.com/office/drawing/2014/main" val="386805126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661310471"/>
                    </a:ext>
                  </a:extLst>
                </a:gridCol>
                <a:gridCol w="6336714">
                  <a:extLst>
                    <a:ext uri="{9D8B030D-6E8A-4147-A177-3AD203B41FA5}">
                      <a16:colId xmlns:a16="http://schemas.microsoft.com/office/drawing/2014/main" val="3180462070"/>
                    </a:ext>
                  </a:extLst>
                </a:gridCol>
              </a:tblGrid>
              <a:tr h="287821">
                <a:tc gridSpan="2"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작성 지침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163382"/>
                  </a:ext>
                </a:extLst>
              </a:tr>
              <a:tr h="325920">
                <a:tc row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3.Market</a:t>
                      </a:r>
                      <a:r>
                        <a:rPr lang="en-US" altLang="ko-KR" sz="11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Intelligence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시장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진입 하고자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하는 목표 시장의 규모와 시장성에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547432"/>
                  </a:ext>
                </a:extLst>
              </a:tr>
              <a:tr h="32592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 또는 서비스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솔루션을 판매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제공하고자하는 목표 고객에 대하여 작성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4278845"/>
                  </a:ext>
                </a:extLst>
              </a:tr>
              <a:tr h="32592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경쟁사 대비 가격 수준과 시장에 진입하고자 하는 가격 전략에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3119411"/>
                  </a:ext>
                </a:extLst>
              </a:tr>
              <a:tr h="32592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채널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 또는 서비스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솔루션을 판매하는 유통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채널 전략에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9281141"/>
                  </a:ext>
                </a:extLst>
              </a:tr>
              <a:tr h="1265245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경쟁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경쟁사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상품 또는 서비스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솔루션의 경쟁 현황에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b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현재와 미래의 경쟁사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가장 위협적인 경쟁상대 등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경쟁사 대비 강점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원가 경쟁력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유통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타사에서 동일 상품을 개발하지 않는 이유 분석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기술적 한계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외부 규제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 동일한 시장이 아직 시장에 없다면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고객이 사용하고 있는 대체 상품 분석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535573"/>
                  </a:ext>
                </a:extLst>
              </a:tr>
              <a:tr h="434560">
                <a:tc rowSpan="3">
                  <a:txBody>
                    <a:bodyPr/>
                    <a:lstStyle/>
                    <a:p>
                      <a:pPr latinLnBrk="0">
                        <a:lnSpc>
                          <a:spcPct val="120000"/>
                        </a:lnSpc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4.Business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Model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이내 매출 목표와 어떤 방식을 통한 매출을 계획하고 있는지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780331"/>
                  </a:ext>
                </a:extLst>
              </a:tr>
              <a:tr h="43456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 비용 구조에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1094210"/>
                  </a:ext>
                </a:extLst>
              </a:tr>
              <a:tr h="43456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수익성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 또는 서비스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예상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수익성에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563539"/>
                  </a:ext>
                </a:extLst>
              </a:tr>
              <a:tr h="488880">
                <a:tc rowSpan="2">
                  <a:txBody>
                    <a:bodyPr/>
                    <a:lstStyle/>
                    <a:p>
                      <a:pPr latinLnBrk="0">
                        <a:lnSpc>
                          <a:spcPct val="12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5.Organization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경력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창업자와 조직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구성원의 경력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경험과 알고 지낸 기간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관계 에 대하여 작성 바랍니다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3597501"/>
                  </a:ext>
                </a:extLst>
              </a:tr>
              <a:tr h="4888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조직역량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사업에 필요한 자원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인원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자금 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의 확보 역량에 대하여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0391244"/>
                  </a:ext>
                </a:extLst>
              </a:tr>
              <a:tr h="651840">
                <a:tc>
                  <a:txBody>
                    <a:bodyPr/>
                    <a:lstStyle/>
                    <a:p>
                      <a:pPr latinLnBrk="0">
                        <a:lnSpc>
                          <a:spcPct val="12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6.Nex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 Step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계획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종합적으로 향후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내 어떤 목표와 일정을 가지고 계신지 작성 바랍니다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3775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8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2"/>
          <p:cNvSpPr txBox="1">
            <a:spLocks/>
          </p:cNvSpPr>
          <p:nvPr/>
        </p:nvSpPr>
        <p:spPr>
          <a:xfrm>
            <a:off x="192280" y="1593511"/>
            <a:ext cx="8622280" cy="191283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ko-KR" altLang="en-US" dirty="0">
              <a:latin typeface="+mj-ea"/>
              <a:ea typeface="+mj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374" y="6443683"/>
            <a:ext cx="1277626" cy="20218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616740"/>
              </p:ext>
            </p:extLst>
          </p:nvPr>
        </p:nvGraphicFramePr>
        <p:xfrm>
          <a:off x="0" y="1593511"/>
          <a:ext cx="9144001" cy="1670050"/>
        </p:xfrm>
        <a:graphic>
          <a:graphicData uri="http://schemas.openxmlformats.org/drawingml/2006/table">
            <a:tbl>
              <a:tblPr/>
              <a:tblGrid>
                <a:gridCol w="4038903">
                  <a:extLst>
                    <a:ext uri="{9D8B030D-6E8A-4147-A177-3AD203B41FA5}">
                      <a16:colId xmlns:a16="http://schemas.microsoft.com/office/drawing/2014/main" val="3516965254"/>
                    </a:ext>
                  </a:extLst>
                </a:gridCol>
                <a:gridCol w="490191">
                  <a:extLst>
                    <a:ext uri="{9D8B030D-6E8A-4147-A177-3AD203B41FA5}">
                      <a16:colId xmlns:a16="http://schemas.microsoft.com/office/drawing/2014/main" val="1217789108"/>
                    </a:ext>
                  </a:extLst>
                </a:gridCol>
                <a:gridCol w="576004">
                  <a:extLst>
                    <a:ext uri="{9D8B030D-6E8A-4147-A177-3AD203B41FA5}">
                      <a16:colId xmlns:a16="http://schemas.microsoft.com/office/drawing/2014/main" val="929835982"/>
                    </a:ext>
                  </a:extLst>
                </a:gridCol>
                <a:gridCol w="4038903">
                  <a:extLst>
                    <a:ext uri="{9D8B030D-6E8A-4147-A177-3AD203B41FA5}">
                      <a16:colId xmlns:a16="http://schemas.microsoft.com/office/drawing/2014/main" val="2982781841"/>
                    </a:ext>
                  </a:extLst>
                </a:gridCol>
              </a:tblGrid>
              <a:tr h="739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D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3D3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411269"/>
                  </a:ext>
                </a:extLst>
              </a:tr>
              <a:tr h="1452118">
                <a:tc gridSpan="4">
                  <a:txBody>
                    <a:bodyPr/>
                    <a:lstStyle/>
                    <a:p>
                      <a:pPr marL="2335213" indent="-1974850" algn="ctr"/>
                      <a:r>
                        <a:rPr lang="ko-KR" altLang="en-US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이차전지</a:t>
                      </a:r>
                      <a:r>
                        <a:rPr lang="ko-KR" altLang="en-US" sz="2400" kern="1200" baseline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2400" kern="1200" baseline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Startup</a:t>
                      </a:r>
                      <a:r>
                        <a:rPr lang="ko-KR" altLang="en-US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Launchpad</a:t>
                      </a:r>
                      <a:r>
                        <a:rPr lang="en-US" altLang="ko-KR" sz="2400" kern="1200" baseline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2400" kern="1200" baseline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2024</a:t>
                      </a:r>
                      <a:endParaRPr lang="en-US" altLang="ko-KR" sz="2400" kern="1200" baseline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2335213" indent="-1974850" algn="ctr"/>
                      <a:r>
                        <a:rPr lang="en-US" altLang="ko-KR" sz="2400" kern="1200" baseline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Pitching</a:t>
                      </a:r>
                      <a:r>
                        <a:rPr lang="en-US" altLang="ko-KR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신청서</a:t>
                      </a:r>
                      <a:endParaRPr lang="en-US" altLang="ko-KR" sz="2000" kern="0" spc="-50" dirty="0" smtClean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[</a:t>
                      </a: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기업명</a:t>
                      </a: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 </a:t>
                      </a:r>
                      <a:r>
                        <a:rPr lang="en-US" altLang="ko-KR" sz="2000" kern="0" spc="-5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oooo</a:t>
                      </a:r>
                      <a:r>
                        <a:rPr lang="en-US" altLang="ko-KR" sz="2000" kern="0" spc="-5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]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092449"/>
                  </a:ext>
                </a:extLst>
              </a:tr>
              <a:tr h="73914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D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544559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638722" y="3737972"/>
            <a:ext cx="588297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marR="63500" algn="just" fontAlgn="base">
              <a:lnSpc>
                <a:spcPct val="150000"/>
              </a:lnSpc>
            </a:pPr>
            <a:r>
              <a:rPr lang="en-US" altLang="ko-KR" sz="1400" b="1" kern="0" dirty="0" smtClean="0">
                <a:solidFill>
                  <a:srgbClr val="FF0000"/>
                </a:solidFill>
                <a:latin typeface="+mn-ea"/>
              </a:rPr>
              <a:t>※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대외적 </a:t>
            </a:r>
            <a:r>
              <a:rPr lang="ko-KR" altLang="en-US" sz="1400" b="1" kern="0" dirty="0">
                <a:solidFill>
                  <a:srgbClr val="FF0000"/>
                </a:solidFill>
                <a:latin typeface="+mn-ea"/>
              </a:rPr>
              <a:t>공개 사항만 적었음을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동의합니다</a:t>
            </a:r>
            <a:r>
              <a:rPr lang="en-US" altLang="ko-KR" sz="1400" b="1" kern="0" dirty="0">
                <a:solidFill>
                  <a:srgbClr val="FF0000"/>
                </a:solidFill>
                <a:latin typeface="+mn-ea"/>
              </a:rPr>
              <a:t>.</a:t>
            </a:r>
            <a:endParaRPr lang="en-US" altLang="ko-KR" sz="1400" b="1" kern="0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26156" y="116632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rgbClr val="FF0000"/>
                </a:solidFill>
              </a:rPr>
              <a:t>기술창업用</a:t>
            </a:r>
            <a:endParaRPr lang="ko-KR" altLang="en-US" sz="14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5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Box 80"/>
          <p:cNvSpPr txBox="1"/>
          <p:nvPr/>
        </p:nvSpPr>
        <p:spPr>
          <a:xfrm>
            <a:off x="0" y="70185"/>
            <a:ext cx="5200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n-ea"/>
              </a:rPr>
              <a:t>이차전지</a:t>
            </a:r>
            <a:r>
              <a:rPr lang="en-US" altLang="ko-KR" b="1" dirty="0" smtClean="0">
                <a:latin typeface="+mn-ea"/>
              </a:rPr>
              <a:t> Startup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Launchpad </a:t>
            </a:r>
            <a:r>
              <a:rPr lang="en-US" altLang="ko-KR" b="1" dirty="0" smtClean="0">
                <a:latin typeface="+mn-ea"/>
              </a:rPr>
              <a:t>2024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참여 신청서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83" name="표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28996"/>
              </p:ext>
            </p:extLst>
          </p:nvPr>
        </p:nvGraphicFramePr>
        <p:xfrm>
          <a:off x="252412" y="765179"/>
          <a:ext cx="8697649" cy="59758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778">
                  <a:extLst>
                    <a:ext uri="{9D8B030D-6E8A-4147-A177-3AD203B41FA5}">
                      <a16:colId xmlns:a16="http://schemas.microsoft.com/office/drawing/2014/main" val="3981274623"/>
                    </a:ext>
                  </a:extLst>
                </a:gridCol>
                <a:gridCol w="556778">
                  <a:extLst>
                    <a:ext uri="{9D8B030D-6E8A-4147-A177-3AD203B41FA5}">
                      <a16:colId xmlns:a16="http://schemas.microsoft.com/office/drawing/2014/main" val="3948149617"/>
                    </a:ext>
                  </a:extLst>
                </a:gridCol>
                <a:gridCol w="369823">
                  <a:extLst>
                    <a:ext uri="{9D8B030D-6E8A-4147-A177-3AD203B41FA5}">
                      <a16:colId xmlns:a16="http://schemas.microsoft.com/office/drawing/2014/main" val="1840289539"/>
                    </a:ext>
                  </a:extLst>
                </a:gridCol>
                <a:gridCol w="474462">
                  <a:extLst>
                    <a:ext uri="{9D8B030D-6E8A-4147-A177-3AD203B41FA5}">
                      <a16:colId xmlns:a16="http://schemas.microsoft.com/office/drawing/2014/main" val="4215755051"/>
                    </a:ext>
                  </a:extLst>
                </a:gridCol>
                <a:gridCol w="556778">
                  <a:extLst>
                    <a:ext uri="{9D8B030D-6E8A-4147-A177-3AD203B41FA5}">
                      <a16:colId xmlns:a16="http://schemas.microsoft.com/office/drawing/2014/main" val="2648663959"/>
                    </a:ext>
                  </a:extLst>
                </a:gridCol>
                <a:gridCol w="1670333">
                  <a:extLst>
                    <a:ext uri="{9D8B030D-6E8A-4147-A177-3AD203B41FA5}">
                      <a16:colId xmlns:a16="http://schemas.microsoft.com/office/drawing/2014/main" val="3130692760"/>
                    </a:ext>
                  </a:extLst>
                </a:gridCol>
                <a:gridCol w="1113555">
                  <a:extLst>
                    <a:ext uri="{9D8B030D-6E8A-4147-A177-3AD203B41FA5}">
                      <a16:colId xmlns:a16="http://schemas.microsoft.com/office/drawing/2014/main" val="2690053253"/>
                    </a:ext>
                  </a:extLst>
                </a:gridCol>
                <a:gridCol w="170773">
                  <a:extLst>
                    <a:ext uri="{9D8B030D-6E8A-4147-A177-3AD203B41FA5}">
                      <a16:colId xmlns:a16="http://schemas.microsoft.com/office/drawing/2014/main" val="577738558"/>
                    </a:ext>
                  </a:extLst>
                </a:gridCol>
                <a:gridCol w="386004">
                  <a:extLst>
                    <a:ext uri="{9D8B030D-6E8A-4147-A177-3AD203B41FA5}">
                      <a16:colId xmlns:a16="http://schemas.microsoft.com/office/drawing/2014/main" val="2496275358"/>
                    </a:ext>
                  </a:extLst>
                </a:gridCol>
                <a:gridCol w="670627">
                  <a:extLst>
                    <a:ext uri="{9D8B030D-6E8A-4147-A177-3AD203B41FA5}">
                      <a16:colId xmlns:a16="http://schemas.microsoft.com/office/drawing/2014/main" val="2606636204"/>
                    </a:ext>
                  </a:extLst>
                </a:gridCol>
                <a:gridCol w="999707">
                  <a:extLst>
                    <a:ext uri="{9D8B030D-6E8A-4147-A177-3AD203B41FA5}">
                      <a16:colId xmlns:a16="http://schemas.microsoft.com/office/drawing/2014/main" val="2535876469"/>
                    </a:ext>
                  </a:extLst>
                </a:gridCol>
                <a:gridCol w="115400">
                  <a:extLst>
                    <a:ext uri="{9D8B030D-6E8A-4147-A177-3AD203B41FA5}">
                      <a16:colId xmlns:a16="http://schemas.microsoft.com/office/drawing/2014/main" val="2811990033"/>
                    </a:ext>
                  </a:extLst>
                </a:gridCol>
                <a:gridCol w="559500">
                  <a:extLst>
                    <a:ext uri="{9D8B030D-6E8A-4147-A177-3AD203B41FA5}">
                      <a16:colId xmlns:a16="http://schemas.microsoft.com/office/drawing/2014/main" val="4007632398"/>
                    </a:ext>
                  </a:extLst>
                </a:gridCol>
                <a:gridCol w="497131">
                  <a:extLst>
                    <a:ext uri="{9D8B030D-6E8A-4147-A177-3AD203B41FA5}">
                      <a16:colId xmlns:a16="http://schemas.microsoft.com/office/drawing/2014/main" val="3312280991"/>
                    </a:ext>
                  </a:extLst>
                </a:gridCol>
              </a:tblGrid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1.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기업 개요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92075" indent="-92075" latinLnBrk="1">
                        <a:buFont typeface="Wingdings" panose="05000000000000000000" pitchFamily="2" charset="2"/>
                        <a:buChar char="§"/>
                      </a:pP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603689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기업명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대표자명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/>
                        <a:t>생년월일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000183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설립일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대표자 이메일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094510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사업자등록번호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연락처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사무실</a:t>
                      </a:r>
                      <a:r>
                        <a:rPr lang="en-US" altLang="ko-KR" sz="1000" dirty="0" smtClean="0"/>
                        <a:t>)  00-000-0000       /  (</a:t>
                      </a:r>
                      <a:r>
                        <a:rPr lang="ko-KR" altLang="en-US" sz="1000" dirty="0" smtClean="0"/>
                        <a:t>휴대폰</a:t>
                      </a:r>
                      <a:r>
                        <a:rPr lang="en-US" altLang="ko-KR" sz="1000" dirty="0" smtClean="0"/>
                        <a:t>) 000-0000-0000</a:t>
                      </a: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129183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법인등록번호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 smtClean="0"/>
                        <a:t>임직원수</a:t>
                      </a:r>
                      <a:r>
                        <a:rPr lang="ko-KR" altLang="en-US" sz="1000" b="1" dirty="0" smtClean="0"/>
                        <a:t> 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명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00</a:t>
                      </a: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317775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자본금 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백만원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/>
                        <a:t>        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매출액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백만원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‘23</a:t>
                      </a:r>
                      <a:r>
                        <a:rPr lang="ko-KR" altLang="en-US" sz="900" dirty="0" smtClean="0"/>
                        <a:t>년</a:t>
                      </a:r>
                      <a:r>
                        <a:rPr lang="en-US" altLang="ko-KR" sz="900" dirty="0" smtClean="0"/>
                        <a:t>:       </a:t>
                      </a:r>
                      <a:r>
                        <a:rPr lang="ko-KR" altLang="en-US" sz="900" dirty="0" smtClean="0"/>
                        <a:t>백만원   </a:t>
                      </a:r>
                      <a:r>
                        <a:rPr lang="en-US" altLang="ko-KR" sz="900" dirty="0" smtClean="0"/>
                        <a:t>/  `22</a:t>
                      </a:r>
                      <a:r>
                        <a:rPr lang="ko-KR" altLang="en-US" sz="900" dirty="0" smtClean="0"/>
                        <a:t>년</a:t>
                      </a:r>
                      <a:r>
                        <a:rPr lang="en-US" altLang="ko-KR" sz="900" dirty="0" smtClean="0"/>
                        <a:t>:        </a:t>
                      </a:r>
                      <a:r>
                        <a:rPr lang="ko-KR" altLang="en-US" sz="900" dirty="0" smtClean="0"/>
                        <a:t>백만원  </a:t>
                      </a:r>
                      <a:r>
                        <a:rPr lang="en-US" altLang="ko-KR" sz="900" dirty="0" smtClean="0"/>
                        <a:t>/    ‘21</a:t>
                      </a:r>
                      <a:r>
                        <a:rPr lang="ko-KR" altLang="en-US" sz="900" dirty="0" smtClean="0"/>
                        <a:t>년</a:t>
                      </a:r>
                      <a:r>
                        <a:rPr lang="en-US" altLang="ko-KR" sz="900" dirty="0" smtClean="0"/>
                        <a:t>:      </a:t>
                      </a:r>
                      <a:r>
                        <a:rPr lang="ko-KR" altLang="en-US" sz="900" dirty="0" smtClean="0"/>
                        <a:t>백만원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71246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주주 구성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창업 형태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체크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 </a:t>
                      </a:r>
                      <a:r>
                        <a:rPr lang="ko-KR" altLang="en-US" sz="1000" dirty="0" smtClean="0"/>
                        <a:t>법인</a:t>
                      </a:r>
                      <a:r>
                        <a:rPr lang="en-US" altLang="ko-KR" sz="1000" dirty="0" smtClean="0"/>
                        <a:t>   </a:t>
                      </a:r>
                      <a:r>
                        <a:rPr lang="en-US" altLang="ko-KR" sz="1000" baseline="0" dirty="0" smtClean="0"/>
                        <a:t>                   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개인</a:t>
                      </a:r>
                      <a:r>
                        <a:rPr lang="en-US" altLang="ko-KR" sz="1000" baseline="0" dirty="0" smtClean="0"/>
                        <a:t>                       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en-US" altLang="ko-KR" sz="1000" baseline="0" dirty="0" smtClean="0"/>
                        <a:t>  </a:t>
                      </a:r>
                      <a:r>
                        <a:rPr lang="ko-KR" altLang="en-US" sz="1000" baseline="0" dirty="0" smtClean="0"/>
                        <a:t>예비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7547126"/>
                  </a:ext>
                </a:extLst>
              </a:tr>
              <a:tr h="415772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smtClean="0"/>
                        <a:t>창업팀 지분율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r>
                        <a:rPr lang="ko-KR" altLang="en-US" sz="1000" smtClean="0"/>
                        <a:t>경영진을 포함 </a:t>
                      </a:r>
                      <a:r>
                        <a:rPr lang="en-US" altLang="ko-KR" sz="1000" smtClean="0"/>
                        <a:t>4</a:t>
                      </a:r>
                      <a:r>
                        <a:rPr lang="ko-KR" altLang="en-US" sz="1000" smtClean="0"/>
                        <a:t>대 보험을 받는 직원들의 지분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투자유치</a:t>
                      </a:r>
                      <a:r>
                        <a:rPr lang="ko-KR" altLang="en-US" sz="1000" b="1" dirty="0" smtClean="0"/>
                        <a:t> 내역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1524630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주 생산품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기술</a:t>
                      </a:r>
                      <a:r>
                        <a:rPr lang="en-US" altLang="ko-KR" sz="1000" b="1" dirty="0" smtClean="0"/>
                        <a:t>, </a:t>
                      </a:r>
                      <a:r>
                        <a:rPr lang="ko-KR" altLang="en-US" sz="1000" b="1" dirty="0" smtClean="0"/>
                        <a:t>서비스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29459"/>
                  </a:ext>
                </a:extLst>
              </a:tr>
              <a:tr h="56239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latinLnBrk="0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본사</a:t>
                      </a:r>
                      <a:r>
                        <a:rPr lang="en-US" altLang="ko-KR" sz="1000" dirty="0" smtClean="0"/>
                        <a:t>: </a:t>
                      </a:r>
                    </a:p>
                    <a:p>
                      <a:pPr latinLnBrk="0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연구소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공장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지사</a:t>
                      </a:r>
                      <a:r>
                        <a:rPr lang="en-US" altLang="ko-KR" sz="1000" dirty="0" smtClean="0"/>
                        <a:t>: </a:t>
                      </a:r>
                      <a:endParaRPr lang="ko-KR" altLang="en-US" sz="1000" dirty="0"/>
                    </a:p>
                  </a:txBody>
                  <a:tcPr marL="90000" marR="90000" marT="180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2790111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2. 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핵심 인력 프로파일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170360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주요 경력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주요 경력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721116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296031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37354"/>
                  </a:ext>
                </a:extLst>
              </a:tr>
              <a:tr h="263034">
                <a:tc gridSpan="11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3. 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보유 지식재산권 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필요시 별지 첨부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52795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/>
                        <a:t>No.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구분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명칭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국가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 smtClean="0"/>
                        <a:t>출원번호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출원일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등록번호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등록일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비고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892681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3078827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73835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4. 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지금까지 혁신센터와의 지원 경과 또는 정부과제 수행 경과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06749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74228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763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35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0185"/>
            <a:ext cx="2316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Product Leadership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차별성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033486">
            <a:off x="828000" y="2718036"/>
            <a:ext cx="74880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현재 보유중인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솔루션에 대하여 작성 바랍니다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차별점 중심</a:t>
            </a:r>
            <a:r>
              <a:rPr lang="en-US" altLang="ko-KR" b="1">
                <a:latin typeface="+mn-ea"/>
              </a:rPr>
              <a:t>)</a:t>
            </a:r>
          </a:p>
          <a:p>
            <a:pPr marL="182563" indent="-182563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기존의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 대비 새로운 점에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2014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0185"/>
            <a:ext cx="2316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Product Leadership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② </a:t>
            </a:r>
            <a:r>
              <a:rPr lang="ko-KR" altLang="en-US" sz="1600" b="1" dirty="0" err="1" smtClean="0">
                <a:latin typeface="+mn-ea"/>
              </a:rPr>
              <a:t>혁신성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577129">
            <a:off x="972000" y="2551837"/>
            <a:ext cx="72000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어떤 문제를 해결하기 위하여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솔루션을 만들었는지 작성 바랍니다</a:t>
            </a:r>
            <a:endParaRPr lang="en-US" altLang="ko-KR" b="1">
              <a:latin typeface="+mn-ea"/>
            </a:endParaRPr>
          </a:p>
          <a:p>
            <a:pPr marL="171450" indent="-17145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문제 해결을 위하여 적용된 해결 방안에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935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</a:t>
            </a:r>
            <a:r>
              <a:rPr lang="ko-KR" altLang="en-US" sz="1600" b="1" dirty="0" err="1" smtClean="0">
                <a:latin typeface="+mn-ea"/>
              </a:rPr>
              <a:t>기술성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876575">
            <a:off x="1044000" y="2718036"/>
            <a:ext cx="7056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기업이 보유하고 있는 핵심 기술에 대하여 작성 바랍니다</a:t>
            </a:r>
            <a:endParaRPr lang="en-US" altLang="ko-KR" b="1">
              <a:latin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경쟁사 대비 기업이 보유한 기술의 강점에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022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② 완성도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805166">
            <a:off x="1044000" y="3050435"/>
            <a:ext cx="7056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현재 기술의 완성도 수준에 대하여 작성 바랍니다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바이오 기업의 경우 임상 포함</a:t>
            </a:r>
            <a:r>
              <a:rPr lang="en-US" altLang="ko-KR" b="1">
                <a:latin typeface="+mn-ea"/>
              </a:rPr>
              <a:t>)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740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③ </a:t>
            </a:r>
            <a:r>
              <a:rPr lang="ko-KR" altLang="en-US" sz="1600" b="1" dirty="0" err="1" smtClean="0">
                <a:latin typeface="+mn-ea"/>
              </a:rPr>
              <a:t>특허성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686024">
            <a:off x="1188000" y="3050435"/>
            <a:ext cx="6768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현재 기업이 보유하고 있는 특허 현황 또는 특허 이슈에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3463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05710" y="189000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시장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770166">
            <a:off x="1116000" y="3050435"/>
            <a:ext cx="6912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진입 하고자 하는 목표 시장의 규모와 시장성에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993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05710" y="189000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② 고객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739739">
            <a:off x="1188000" y="2884236"/>
            <a:ext cx="6768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솔루션을 판매</a:t>
            </a:r>
            <a:r>
              <a:rPr lang="en-US" altLang="ko-KR" b="1">
                <a:latin typeface="+mn-ea"/>
              </a:rPr>
              <a:t>/</a:t>
            </a:r>
            <a:r>
              <a:rPr lang="ko-KR" altLang="en-US" b="1">
                <a:latin typeface="+mn-ea"/>
              </a:rPr>
              <a:t>제공하고자하는 목표 고객에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1933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05710" y="189000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③ 가격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020104">
            <a:off x="1260000" y="2884236"/>
            <a:ext cx="6624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경쟁사 대비 가격 수준과 시장에 진입하고자 하는 가격 전략에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636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05710" y="189000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④ 채널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003778">
            <a:off x="1188000" y="3050435"/>
            <a:ext cx="6768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솔루션을 판매하는 유통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채널 전략에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042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05710" y="189000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⑤ 경쟁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104390">
            <a:off x="941269" y="2205000"/>
            <a:ext cx="7488000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경쟁사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솔루션의 경쟁 현황에 대하여 작성 바랍니다</a:t>
            </a:r>
            <a:r>
              <a:rPr lang="en-US" altLang="ko-KR" b="1">
                <a:latin typeface="+mn-ea"/>
              </a:rPr>
              <a:t/>
            </a:r>
            <a:br>
              <a:rPr lang="en-US" altLang="ko-KR" b="1">
                <a:latin typeface="+mn-ea"/>
              </a:rPr>
            </a:br>
            <a:r>
              <a:rPr lang="ko-KR" altLang="en-US" b="1">
                <a:latin typeface="+mn-ea"/>
              </a:rPr>
              <a:t>→ 현재와 미래의 경쟁사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가장 위협적인 경쟁상대 등</a:t>
            </a:r>
            <a:r>
              <a:rPr lang="en-US" altLang="ko-KR" b="1">
                <a:latin typeface="+mn-ea"/>
              </a:rPr>
              <a:t/>
            </a:r>
            <a:br>
              <a:rPr lang="en-US" altLang="ko-KR" b="1">
                <a:latin typeface="+mn-ea"/>
              </a:rPr>
            </a:br>
            <a:r>
              <a:rPr lang="ko-KR" altLang="en-US" b="1">
                <a:latin typeface="+mn-ea"/>
              </a:rPr>
              <a:t>→ 경쟁사 대비 강점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원가 경쟁력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유통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상품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기술</a:t>
            </a:r>
            <a:r>
              <a:rPr lang="en-US" altLang="ko-KR" b="1">
                <a:latin typeface="+mn-ea"/>
              </a:rPr>
              <a:t> </a:t>
            </a:r>
            <a:r>
              <a:rPr lang="ko-KR" altLang="en-US" b="1">
                <a:latin typeface="+mn-ea"/>
              </a:rPr>
              <a:t>등</a:t>
            </a:r>
            <a:r>
              <a:rPr lang="en-US" altLang="ko-KR" b="1">
                <a:latin typeface="+mn-ea"/>
              </a:rPr>
              <a:t>)</a:t>
            </a:r>
            <a:br>
              <a:rPr lang="en-US" altLang="ko-KR" b="1">
                <a:latin typeface="+mn-ea"/>
              </a:rPr>
            </a:br>
            <a:r>
              <a:rPr lang="ko-KR" altLang="en-US" b="1">
                <a:latin typeface="+mn-ea"/>
              </a:rPr>
              <a:t>→ 타사에서 동일 상품을 개발하지 않는 이유 분석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예 </a:t>
            </a:r>
            <a:r>
              <a:rPr lang="en-US" altLang="ko-KR" b="1">
                <a:latin typeface="+mn-ea"/>
              </a:rPr>
              <a:t>: </a:t>
            </a:r>
            <a:r>
              <a:rPr lang="ko-KR" altLang="en-US" b="1">
                <a:latin typeface="+mn-ea"/>
              </a:rPr>
              <a:t>기술적 한계</a:t>
            </a:r>
            <a:r>
              <a:rPr lang="en-US" altLang="ko-KR" b="1">
                <a:latin typeface="+mn-ea"/>
              </a:rPr>
              <a:t>,  </a:t>
            </a:r>
            <a:r>
              <a:rPr lang="ko-KR" altLang="en-US" b="1">
                <a:latin typeface="+mn-ea"/>
              </a:rPr>
              <a:t>외부 규제</a:t>
            </a:r>
            <a:r>
              <a:rPr lang="en-US" altLang="ko-KR" b="1">
                <a:latin typeface="+mn-ea"/>
              </a:rPr>
              <a:t> </a:t>
            </a:r>
            <a:r>
              <a:rPr lang="ko-KR" altLang="en-US" b="1">
                <a:latin typeface="+mn-ea"/>
              </a:rPr>
              <a:t>등</a:t>
            </a:r>
            <a:r>
              <a:rPr lang="en-US" altLang="ko-KR" b="1">
                <a:latin typeface="+mn-ea"/>
              </a:rPr>
              <a:t>)</a:t>
            </a:r>
            <a:br>
              <a:rPr lang="en-US" altLang="ko-KR" b="1">
                <a:latin typeface="+mn-ea"/>
              </a:rPr>
            </a:br>
            <a:r>
              <a:rPr lang="ko-KR" altLang="en-US" b="1">
                <a:latin typeface="+mn-ea"/>
              </a:rPr>
              <a:t>→ 동일한 시장이 아직 시장에 없다면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고객이 사용하고 있는 대체 상품 분석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17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23206" y="189000"/>
            <a:ext cx="1354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매출 계획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190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Business Model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248544">
            <a:off x="972000" y="3050435"/>
            <a:ext cx="7200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b="1">
                <a:latin typeface="+mn-ea"/>
              </a:rPr>
              <a:t>3</a:t>
            </a:r>
            <a:r>
              <a:rPr lang="ko-KR" altLang="en-US" b="1">
                <a:latin typeface="+mn-ea"/>
              </a:rPr>
              <a:t>년 이내 매출 목표와 어떤 방식을 통한 매출을 계획하고 있는지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103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23206" y="189000"/>
            <a:ext cx="1354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② 비용 구조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061015">
            <a:off x="2342062" y="3216634"/>
            <a:ext cx="4459875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현재 비용 구조에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655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③ 수익성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70185"/>
            <a:ext cx="231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Market Intelligence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194786">
            <a:off x="1260000" y="3050435"/>
            <a:ext cx="6624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솔루션의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예상</a:t>
            </a:r>
            <a:r>
              <a:rPr lang="en-US" altLang="ko-KR" b="1">
                <a:latin typeface="+mn-ea"/>
              </a:rPr>
              <a:t>) </a:t>
            </a:r>
            <a:r>
              <a:rPr lang="ko-KR" altLang="en-US" b="1">
                <a:latin typeface="+mn-ea"/>
              </a:rPr>
              <a:t>수익성에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1749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05573" y="189000"/>
            <a:ext cx="13724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경력</a:t>
            </a:r>
            <a:r>
              <a:rPr lang="en-US" altLang="ko-KR" sz="1600" b="1" dirty="0" smtClean="0">
                <a:latin typeface="+mn-ea"/>
              </a:rPr>
              <a:t>/</a:t>
            </a:r>
            <a:r>
              <a:rPr lang="ko-KR" altLang="en-US" sz="1600" b="1" dirty="0" smtClean="0">
                <a:latin typeface="+mn-ea"/>
              </a:rPr>
              <a:t>관계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1602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Organization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153824">
            <a:off x="1116000" y="2884236"/>
            <a:ext cx="6912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창업자와 조직 구성원의 경력</a:t>
            </a:r>
            <a:r>
              <a:rPr lang="en-US" altLang="ko-KR" b="1">
                <a:latin typeface="+mn-ea"/>
              </a:rPr>
              <a:t>/</a:t>
            </a:r>
            <a:r>
              <a:rPr lang="ko-KR" altLang="en-US" b="1">
                <a:latin typeface="+mn-ea"/>
              </a:rPr>
              <a:t>경험과 알고 지낸 기간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관계 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211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95342" y="189000"/>
            <a:ext cx="1282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② </a:t>
            </a:r>
            <a:r>
              <a:rPr lang="ko-KR" altLang="en-US" sz="1600" b="1" dirty="0" smtClean="0">
                <a:latin typeface="+mn-ea"/>
              </a:rPr>
              <a:t>조직역량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1602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Organization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031204">
            <a:off x="1332000" y="3050435"/>
            <a:ext cx="6480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사업에 필요한 자원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인원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기술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자금 등</a:t>
            </a:r>
            <a:r>
              <a:rPr lang="en-US" altLang="ko-KR" b="1">
                <a:latin typeface="+mn-ea"/>
              </a:rPr>
              <a:t>)</a:t>
            </a:r>
            <a:r>
              <a:rPr lang="ko-KR" altLang="en-US" b="1">
                <a:latin typeface="+mn-ea"/>
              </a:rPr>
              <a:t>의 확보 역량에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1587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0185"/>
            <a:ext cx="1272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Next Step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2837" y="189000"/>
            <a:ext cx="17652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 smtClean="0">
                <a:latin typeface="+mn-ea"/>
              </a:rPr>
              <a:t>① 전체 사업계획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209873">
            <a:off x="1260000" y="916594"/>
            <a:ext cx="66240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 dirty="0">
                <a:latin typeface="+mn-ea"/>
              </a:rPr>
              <a:t>종합적으로 향후 </a:t>
            </a:r>
            <a:r>
              <a:rPr lang="en-US" altLang="ko-KR" b="1" dirty="0">
                <a:latin typeface="+mn-ea"/>
              </a:rPr>
              <a:t>1</a:t>
            </a:r>
            <a:r>
              <a:rPr lang="ko-KR" altLang="en-US" b="1" dirty="0">
                <a:latin typeface="+mn-ea"/>
              </a:rPr>
              <a:t>년 내 어떤 목표와 일정을 가지고 계신지 작성 바랍니다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+mn-ea"/>
              </a:rPr>
              <a:t>아래 그래프 형식을 준용하여 주시고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만약 다른 산업일 경우 적절히 활용 부탁합니다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smtClean="0">
                <a:latin typeface="+mn-ea"/>
              </a:rPr>
              <a:t> </a:t>
            </a:r>
            <a:endParaRPr lang="ko-KR" altLang="en-US" b="1" dirty="0">
              <a:latin typeface="+mn-ea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2542202" y="2493000"/>
            <a:ext cx="4045798" cy="3398535"/>
            <a:chOff x="310202" y="2493000"/>
            <a:chExt cx="4045798" cy="3398535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756000" y="5445000"/>
              <a:ext cx="3456000" cy="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 flipV="1">
              <a:off x="756000" y="3285000"/>
              <a:ext cx="0" cy="216000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4124846" y="5399390"/>
              <a:ext cx="23115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smtClean="0"/>
                <a:t>t</a:t>
              </a:r>
              <a:endParaRPr lang="ko-KR" altLang="en-US" sz="110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0202" y="3070113"/>
              <a:ext cx="48122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smtClean="0"/>
                <a:t>진화</a:t>
              </a:r>
              <a:endParaRPr lang="en-US" altLang="ko-KR" sz="1100" smtClean="0"/>
            </a:p>
            <a:p>
              <a:r>
                <a:rPr lang="en-US" altLang="ko-KR" sz="1100" smtClean="0"/>
                <a:t>Level</a:t>
              </a:r>
            </a:p>
          </p:txBody>
        </p:sp>
        <p:cxnSp>
          <p:nvCxnSpPr>
            <p:cNvPr id="13" name="직선 연결선 12"/>
            <p:cNvCxnSpPr/>
            <p:nvPr/>
          </p:nvCxnSpPr>
          <p:spPr>
            <a:xfrm flipV="1">
              <a:off x="828000" y="3429000"/>
              <a:ext cx="3096000" cy="194400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710280" y="5429870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smtClean="0"/>
                <a:t>아이디어</a:t>
              </a:r>
              <a:endParaRPr lang="en-US" altLang="ko-KR" sz="800" smtClean="0"/>
            </a:p>
            <a:p>
              <a:r>
                <a:rPr lang="ko-KR" altLang="en-US" sz="800" smtClean="0"/>
                <a:t>단계</a:t>
              </a:r>
              <a:endParaRPr lang="ko-KR" altLang="en-US" sz="8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04000" y="5429870"/>
              <a:ext cx="4924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smtClean="0"/>
                <a:t>시제품</a:t>
              </a:r>
              <a:endParaRPr lang="en-US" altLang="ko-KR" sz="800" smtClean="0"/>
            </a:p>
            <a:p>
              <a:r>
                <a:rPr lang="ko-KR" altLang="en-US" sz="800" smtClean="0"/>
                <a:t>단계</a:t>
              </a:r>
              <a:endParaRPr lang="en-US" altLang="ko-KR" sz="800" smtClean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097720" y="5429870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smtClean="0"/>
                <a:t>양산</a:t>
              </a:r>
              <a:endParaRPr lang="en-US" altLang="ko-KR" sz="800" smtClean="0"/>
            </a:p>
            <a:p>
              <a:r>
                <a:rPr lang="ko-KR" altLang="en-US" sz="800" smtClean="0"/>
                <a:t>단계</a:t>
              </a:r>
              <a:endParaRPr lang="en-US" altLang="ko-KR" sz="800" smtClean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791440" y="5429870"/>
              <a:ext cx="3898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smtClean="0"/>
                <a:t>판매</a:t>
              </a:r>
              <a:endParaRPr lang="en-US" altLang="ko-KR" sz="800" smtClean="0"/>
            </a:p>
            <a:p>
              <a:r>
                <a:rPr lang="ko-KR" altLang="en-US" sz="800" smtClean="0"/>
                <a:t>유통</a:t>
              </a:r>
              <a:endParaRPr lang="en-US" altLang="ko-KR" sz="800" smtClean="0"/>
            </a:p>
            <a:p>
              <a:r>
                <a:rPr lang="ko-KR" altLang="en-US" sz="800" smtClean="0"/>
                <a:t>단계</a:t>
              </a:r>
              <a:endParaRPr lang="en-US" altLang="ko-KR" sz="800" smtClean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85160" y="5429870"/>
              <a:ext cx="32893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smtClean="0"/>
                <a:t>???</a:t>
              </a:r>
            </a:p>
          </p:txBody>
        </p:sp>
        <p:cxnSp>
          <p:nvCxnSpPr>
            <p:cNvPr id="20" name="직선 화살표 연결선 19"/>
            <p:cNvCxnSpPr/>
            <p:nvPr/>
          </p:nvCxnSpPr>
          <p:spPr>
            <a:xfrm flipV="1">
              <a:off x="1647432" y="4869000"/>
              <a:ext cx="0" cy="57600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타원 21"/>
            <p:cNvSpPr/>
            <p:nvPr/>
          </p:nvSpPr>
          <p:spPr>
            <a:xfrm>
              <a:off x="1548000" y="4735296"/>
              <a:ext cx="216000" cy="216000"/>
            </a:xfrm>
            <a:prstGeom prst="ellipse">
              <a:avLst/>
            </a:prstGeom>
            <a:solidFill>
              <a:srgbClr val="FF00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64438" y="4509556"/>
              <a:ext cx="38985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b="1" smtClean="0"/>
                <a:t>현재</a:t>
              </a:r>
              <a:endParaRPr lang="en-US" altLang="ko-KR" sz="800" b="1" smtClean="0"/>
            </a:p>
          </p:txBody>
        </p:sp>
        <p:sp>
          <p:nvSpPr>
            <p:cNvPr id="24" name="타원 23"/>
            <p:cNvSpPr/>
            <p:nvPr/>
          </p:nvSpPr>
          <p:spPr>
            <a:xfrm>
              <a:off x="2268000" y="4293000"/>
              <a:ext cx="216000" cy="216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024568" y="4059268"/>
              <a:ext cx="71045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b="1" smtClean="0"/>
                <a:t>향후</a:t>
              </a:r>
              <a:r>
                <a:rPr lang="en-US" altLang="ko-KR" sz="800" b="1" smtClean="0"/>
                <a:t>(1</a:t>
              </a:r>
              <a:r>
                <a:rPr lang="ko-KR" altLang="en-US" sz="800" b="1" smtClean="0"/>
                <a:t>년내</a:t>
              </a:r>
              <a:r>
                <a:rPr lang="en-US" altLang="ko-KR" sz="800" b="1" smtClean="0"/>
                <a:t>)</a:t>
              </a:r>
            </a:p>
          </p:txBody>
        </p:sp>
        <p:sp>
          <p:nvSpPr>
            <p:cNvPr id="26" name="오른쪽 중괄호 25"/>
            <p:cNvSpPr/>
            <p:nvPr/>
          </p:nvSpPr>
          <p:spPr>
            <a:xfrm rot="16200000">
              <a:off x="1908000" y="3501000"/>
              <a:ext cx="216000" cy="792000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76000" y="3213000"/>
              <a:ext cx="1080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0"/>
              <a:r>
                <a:rPr lang="ko-KR" altLang="en-US" sz="800" b="1" smtClean="0"/>
                <a:t>현재에서 향후로 가기 위해 어떤 지원이 필요한지</a:t>
              </a:r>
              <a:r>
                <a:rPr lang="en-US" altLang="ko-KR" sz="800" b="1" smtClean="0"/>
                <a:t>?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972903" y="2493000"/>
              <a:ext cx="73449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Sample</a:t>
              </a:r>
              <a:endParaRPr lang="ko-KR" altLang="en-US" sz="1400" b="1" dirty="0"/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1044000" y="2790144"/>
              <a:ext cx="295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6301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 w="63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 sz="1200" dirty="0" smtClean="0">
            <a:solidFill>
              <a:schemeClr val="bg1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3729</TotalTime>
  <Words>784</Words>
  <Application>Microsoft Office PowerPoint</Application>
  <PresentationFormat>화면 슬라이드 쇼(4:3)</PresentationFormat>
  <Paragraphs>165</Paragraphs>
  <Slides>20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9" baseType="lpstr">
      <vt:lpstr>HY헤드라인M</vt:lpstr>
      <vt:lpstr>맑은 고딕</vt:lpstr>
      <vt:lpstr>함초롬바탕</vt:lpstr>
      <vt:lpstr>Arial</vt:lpstr>
      <vt:lpstr>Calibri</vt:lpstr>
      <vt:lpstr>Calibri Light</vt:lpstr>
      <vt:lpstr>Wingdings</vt:lpstr>
      <vt:lpstr>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교육용 18</dc:creator>
  <cp:lastModifiedBy>admin</cp:lastModifiedBy>
  <cp:revision>177</cp:revision>
  <cp:lastPrinted>2018-06-05T04:09:40Z</cp:lastPrinted>
  <dcterms:created xsi:type="dcterms:W3CDTF">2018-05-28T02:53:19Z</dcterms:created>
  <dcterms:modified xsi:type="dcterms:W3CDTF">2024-03-28T00:09:39Z</dcterms:modified>
</cp:coreProperties>
</file>