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75" r:id="rId2"/>
    <p:sldId id="354" r:id="rId3"/>
    <p:sldId id="390" r:id="rId4"/>
    <p:sldId id="374" r:id="rId5"/>
    <p:sldId id="376" r:id="rId6"/>
    <p:sldId id="388" r:id="rId7"/>
    <p:sldId id="391" r:id="rId8"/>
    <p:sldId id="377" r:id="rId9"/>
    <p:sldId id="392" r:id="rId10"/>
    <p:sldId id="389" r:id="rId11"/>
    <p:sldId id="380" r:id="rId12"/>
    <p:sldId id="382" r:id="rId13"/>
    <p:sldId id="383" r:id="rId14"/>
    <p:sldId id="387" r:id="rId15"/>
    <p:sldId id="386" r:id="rId16"/>
  </p:sldIdLst>
  <p:sldSz cx="9906000" cy="6858000" type="A4"/>
  <p:notesSz cx="9926638" cy="67960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66"/>
    <a:srgbClr val="FFFFCC"/>
    <a:srgbClr val="FFCCCC"/>
    <a:srgbClr val="FF9999"/>
    <a:srgbClr val="CCECFF"/>
    <a:srgbClr val="0066FF"/>
    <a:srgbClr val="CCFFCC"/>
    <a:srgbClr val="99CC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1134" y="11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1544" cy="340433"/>
          </a:xfrm>
          <a:prstGeom prst="rect">
            <a:avLst/>
          </a:prstGeom>
        </p:spPr>
        <p:txBody>
          <a:bodyPr vert="horz" lIns="90503" tIns="45251" rIns="90503" bIns="452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25" y="1"/>
            <a:ext cx="4301544" cy="340433"/>
          </a:xfrm>
          <a:prstGeom prst="rect">
            <a:avLst/>
          </a:prstGeom>
        </p:spPr>
        <p:txBody>
          <a:bodyPr vert="horz" lIns="90503" tIns="45251" rIns="90503" bIns="45251" rtlCol="0"/>
          <a:lstStyle>
            <a:lvl1pPr algn="r">
              <a:defRPr sz="1200"/>
            </a:lvl1pPr>
          </a:lstStyle>
          <a:p>
            <a:fld id="{D517F798-F1BF-49F9-AC4F-CAC8010B1292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03" tIns="45251" rIns="90503" bIns="452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618"/>
            <a:ext cx="7941310" cy="3057614"/>
          </a:xfrm>
          <a:prstGeom prst="rect">
            <a:avLst/>
          </a:prstGeom>
        </p:spPr>
        <p:txBody>
          <a:bodyPr vert="horz" lIns="90503" tIns="45251" rIns="90503" bIns="452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455661"/>
            <a:ext cx="4301544" cy="338864"/>
          </a:xfrm>
          <a:prstGeom prst="rect">
            <a:avLst/>
          </a:prstGeom>
        </p:spPr>
        <p:txBody>
          <a:bodyPr vert="horz" lIns="90503" tIns="45251" rIns="90503" bIns="452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25" y="6455661"/>
            <a:ext cx="4301544" cy="338864"/>
          </a:xfrm>
          <a:prstGeom prst="rect">
            <a:avLst/>
          </a:prstGeom>
        </p:spPr>
        <p:txBody>
          <a:bodyPr vert="horz" lIns="90503" tIns="45251" rIns="90503" bIns="45251" rtlCol="0" anchor="b"/>
          <a:lstStyle>
            <a:lvl1pPr algn="r">
              <a:defRPr sz="1200"/>
            </a:lvl1pPr>
          </a:lstStyle>
          <a:p>
            <a:fld id="{038128AF-91E4-4615-99B8-30A06E2E1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082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Good afternoon.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is my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great honor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to know you,</a:t>
            </a: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nd have a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chance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speak on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three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topics.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As you know, My name is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Suk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cheol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Kim,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General Manager of Technology Policy &amp; Planning Team. 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These days,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Green Growth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has become a hot trend across the world.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offers unprecedented opportunities for electric industry.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KEPCO is working hard to develop and commercialize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low carbon green technologies, with an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aim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utilize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this trend.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 topic’s, here I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introduce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you such as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Smart Grid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EV Charging Infra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b="1" dirty="0" err="1" smtClean="0">
                <a:latin typeface="굴림" pitchFamily="50" charset="-127"/>
                <a:ea typeface="굴림" pitchFamily="50" charset="-127"/>
              </a:rPr>
              <a:t>Renweables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are all green technologies.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If you have any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question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during this presentation, </a:t>
            </a: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please feel free to ask me.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C02FA-C90C-4E3C-8D7E-F3977FE1B21C}" type="slidenum">
              <a:rPr lang="ko-KR" altLang="en-US" smtClean="0"/>
              <a:pPr/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73455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Good afternoon.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is my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great honor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to know you,</a:t>
            </a: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baseline="0" dirty="0" smtClean="0">
                <a:latin typeface="굴림" pitchFamily="50" charset="-127"/>
                <a:ea typeface="굴림" pitchFamily="50" charset="-127"/>
              </a:rPr>
              <a:t>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nd have a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chance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speak on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three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topics.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9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As you know, My name is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Suk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dirty="0" err="1" smtClean="0">
                <a:latin typeface="굴림" pitchFamily="50" charset="-127"/>
                <a:ea typeface="굴림" pitchFamily="50" charset="-127"/>
              </a:rPr>
              <a:t>cheol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Kim,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General Manager of Technology Policy &amp; Planning Team. </a:t>
            </a:r>
          </a:p>
          <a:p>
            <a:pPr>
              <a:lnSpc>
                <a:spcPct val="9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These days,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Green Growth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has become a hot trend across the world.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It offers unprecedented opportunities for electric industry.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KEPCO is working hard to develop and commercialize </a:t>
            </a: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low carbon green technologies, with an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aim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utilize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this trend. 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The topic’s, here I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introduce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to you such as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Smart Grid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EV Charging Infra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b="1" dirty="0" err="1" smtClean="0">
                <a:latin typeface="굴림" pitchFamily="50" charset="-127"/>
                <a:ea typeface="굴림" pitchFamily="50" charset="-127"/>
              </a:rPr>
              <a:t>Renweables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are all green technologies.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If you have any 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question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 during this presentation, </a:t>
            </a:r>
          </a:p>
          <a:p>
            <a:pPr defTabSz="909773"/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please feel free to ask me.</a:t>
            </a:r>
          </a:p>
          <a:p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C02FA-C90C-4E3C-8D7E-F3977FE1B21C}" type="slidenum">
              <a:rPr lang="ko-KR" altLang="en-US" smtClean="0"/>
              <a:pPr/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48571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910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35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216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2404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80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9081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0043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600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112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30565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2967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C7EEA-6B8D-484E-91F8-F9A07856ED85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324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538144" y="6520259"/>
            <a:ext cx="2311400" cy="365125"/>
          </a:xfrm>
        </p:spPr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Line 1033"/>
          <p:cNvSpPr>
            <a:spLocks noChangeShapeType="1"/>
          </p:cNvSpPr>
          <p:nvPr userDrawn="1"/>
        </p:nvSpPr>
        <p:spPr bwMode="auto">
          <a:xfrm flipV="1">
            <a:off x="165102" y="6477003"/>
            <a:ext cx="9534527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Line 1026"/>
          <p:cNvSpPr>
            <a:spLocks noChangeShapeType="1"/>
          </p:cNvSpPr>
          <p:nvPr userDrawn="1"/>
        </p:nvSpPr>
        <p:spPr bwMode="auto">
          <a:xfrm>
            <a:off x="166690" y="714378"/>
            <a:ext cx="957421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344488" y="1772816"/>
            <a:ext cx="9217024" cy="446449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7E56B-869B-4E41-AA72-9B8AC89B80A1}" type="datetimeFigureOut">
              <a:rPr lang="ko-KR" altLang="en-US" smtClean="0"/>
              <a:pPr/>
              <a:t>2022-10-17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80BE2-3E75-4E97-8C88-F1290A7DEF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0" y="2348880"/>
            <a:ext cx="9906000" cy="80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latinLnBrk="0">
              <a:lnSpc>
                <a:spcPct val="122000"/>
              </a:lnSpc>
              <a:defRPr/>
            </a:pP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배전기기용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패치형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스마트 </a:t>
            </a:r>
            <a:r>
              <a:rPr lang="ko-KR" altLang="en-US" sz="4400" b="1" kern="0" spc="-30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전압센서</a:t>
            </a:r>
            <a:r>
              <a:rPr lang="ko-KR" altLang="en-US" sz="4400" b="1" kern="0" spc="-30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개발</a:t>
            </a:r>
            <a:endParaRPr lang="en-US" altLang="ko-KR" sz="4400" b="1" kern="0" spc="-30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437112"/>
            <a:ext cx="9906000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2021. 10</a:t>
            </a:r>
            <a:endParaRPr lang="ko-KR" altLang="en-US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5552" y="107921"/>
            <a:ext cx="2520280" cy="58477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</a:t>
            </a:r>
            <a:r>
              <a:rPr lang="ko-KR" altLang="en-US" sz="32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참고용</a:t>
            </a:r>
            <a:endParaRPr lang="ko-KR" altLang="en-US" sz="3200" b="1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80492" y="779291"/>
            <a:ext cx="6372708" cy="92151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※ </a:t>
            </a:r>
            <a:r>
              <a:rPr lang="ko-KR" altLang="en-US" dirty="0" smtClean="0">
                <a:solidFill>
                  <a:srgbClr val="FF0000"/>
                </a:solidFill>
              </a:rPr>
              <a:t>작성시 주의사항 </a:t>
            </a:r>
            <a:r>
              <a:rPr lang="en-US" altLang="ko-KR" dirty="0" smtClean="0">
                <a:solidFill>
                  <a:srgbClr val="FF0000"/>
                </a:solidFill>
              </a:rPr>
              <a:t>※</a:t>
            </a:r>
          </a:p>
          <a:p>
            <a:pPr algn="ctr"/>
            <a:endParaRPr lang="en-US" altLang="ko-KR" sz="400" dirty="0" smtClean="0">
              <a:solidFill>
                <a:srgbClr val="FF0000"/>
              </a:solidFill>
            </a:endParaRP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발표자료 작성 시 공정한 평가를 위해 소속기관을 노출시킬 수 있는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기관명</a:t>
            </a:r>
            <a:r>
              <a:rPr lang="en-US" altLang="ko-KR" sz="1600" dirty="0" smtClean="0">
                <a:solidFill>
                  <a:srgbClr val="FF0000"/>
                </a:solidFill>
              </a:rPr>
              <a:t>,</a:t>
            </a:r>
            <a:r>
              <a:rPr lang="ko-KR" altLang="en-US" sz="1600" dirty="0" smtClean="0">
                <a:solidFill>
                  <a:srgbClr val="FF0000"/>
                </a:solidFill>
              </a:rPr>
              <a:t> 로고</a:t>
            </a:r>
            <a:r>
              <a:rPr lang="en-US" altLang="ko-KR" sz="1600" dirty="0" smtClean="0">
                <a:solidFill>
                  <a:srgbClr val="FF0000"/>
                </a:solidFill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</a:rPr>
              <a:t>문구</a:t>
            </a:r>
            <a:r>
              <a:rPr lang="en-US" altLang="ko-KR" sz="1600" dirty="0" smtClean="0">
                <a:solidFill>
                  <a:srgbClr val="FF0000"/>
                </a:solidFill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</a:rPr>
              <a:t>브랜드 등을 제외하여 주십시오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20"/>
          <p:cNvSpPr>
            <a:spLocks noChangeArrowheads="1"/>
          </p:cNvSpPr>
          <p:nvPr/>
        </p:nvSpPr>
        <p:spPr bwMode="auto">
          <a:xfrm>
            <a:off x="200472" y="260648"/>
            <a:ext cx="698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목차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28864" y="1268760"/>
            <a:ext cx="2232248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발표순서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Rectangle 1120"/>
          <p:cNvSpPr>
            <a:spLocks noChangeArrowheads="1"/>
          </p:cNvSpPr>
          <p:nvPr/>
        </p:nvSpPr>
        <p:spPr bwMode="auto">
          <a:xfrm>
            <a:off x="8290330" y="281492"/>
            <a:ext cx="1271182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1) </a:t>
            </a:r>
            <a:r>
              <a:rPr lang="ko-KR" altLang="en-US" sz="1600" b="1" dirty="0" smtClean="0"/>
              <a:t>기술개요</a:t>
            </a:r>
            <a:endParaRPr lang="ko-KR" altLang="en-US" sz="1600" b="1" dirty="0"/>
          </a:p>
        </p:txBody>
      </p:sp>
      <p:sp>
        <p:nvSpPr>
          <p:cNvPr id="16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     연구개발 하고자 하는 기술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분야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)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및 관련내용을 소개합니다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4106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ine 1033"/>
          <p:cNvSpPr>
            <a:spLocks noChangeShapeType="1"/>
          </p:cNvSpPr>
          <p:nvPr/>
        </p:nvSpPr>
        <p:spPr bwMode="auto">
          <a:xfrm flipV="1">
            <a:off x="165102" y="6477003"/>
            <a:ext cx="9534527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4" name="Rectangle 1120"/>
          <p:cNvSpPr>
            <a:spLocks noChangeArrowheads="1"/>
          </p:cNvSpPr>
          <p:nvPr/>
        </p:nvSpPr>
        <p:spPr bwMode="auto">
          <a:xfrm>
            <a:off x="7735692" y="281492"/>
            <a:ext cx="1825820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2) </a:t>
            </a:r>
            <a:r>
              <a:rPr lang="ko-KR" altLang="en-US" sz="1600" b="1" dirty="0" smtClean="0"/>
              <a:t>현황 및 문제점</a:t>
            </a:r>
            <a:endParaRPr lang="ko-KR" altLang="en-US" sz="1600" b="1" dirty="0"/>
          </a:p>
        </p:txBody>
      </p:sp>
      <p:sp>
        <p:nvSpPr>
          <p:cNvPr id="37" name="직사각형 36"/>
          <p:cNvSpPr/>
          <p:nvPr/>
        </p:nvSpPr>
        <p:spPr>
          <a:xfrm>
            <a:off x="344488" y="1772816"/>
            <a:ext cx="9217024" cy="446449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2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1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제안기술의 국내외 연구개발 현황 및 문제점을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20"/>
          <p:cNvSpPr>
            <a:spLocks noChangeArrowheads="1"/>
          </p:cNvSpPr>
          <p:nvPr/>
        </p:nvSpPr>
        <p:spPr bwMode="auto">
          <a:xfrm>
            <a:off x="7732486" y="281492"/>
            <a:ext cx="1829026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3) </a:t>
            </a:r>
            <a:r>
              <a:rPr lang="ko-KR" altLang="en-US" sz="1600" b="1" dirty="0" smtClean="0"/>
              <a:t>대책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개선방안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8" name="Rectangle 1120"/>
          <p:cNvSpPr>
            <a:spLocks noChangeArrowheads="1"/>
          </p:cNvSpPr>
          <p:nvPr/>
        </p:nvSpPr>
        <p:spPr bwMode="auto">
          <a:xfrm>
            <a:off x="189839" y="250015"/>
            <a:ext cx="24077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필요성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3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제안기술이 가지고 있는 문제점을 해결할 수 있는 대책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개선방안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을 제시합니다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연구개발의 중요성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시급성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혁신성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독창성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확장성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경제성 등등 언급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9059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목표 및 내용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개발요구서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(RFP)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와 사업계획의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부합성을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4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9059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목표 및 내용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STAGE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별 달성 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KPI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목표를 작성합니다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639440"/>
              </p:ext>
            </p:extLst>
          </p:nvPr>
        </p:nvGraphicFramePr>
        <p:xfrm>
          <a:off x="704528" y="2872991"/>
          <a:ext cx="6796151" cy="660654"/>
        </p:xfrm>
        <a:graphic>
          <a:graphicData uri="http://schemas.openxmlformats.org/drawingml/2006/table">
            <a:tbl>
              <a:tblPr/>
              <a:tblGrid>
                <a:gridCol w="1633728">
                  <a:extLst>
                    <a:ext uri="{9D8B030D-6E8A-4147-A177-3AD203B41FA5}">
                      <a16:colId xmlns:a16="http://schemas.microsoft.com/office/drawing/2014/main" val="804811173"/>
                    </a:ext>
                  </a:extLst>
                </a:gridCol>
                <a:gridCol w="1633728">
                  <a:extLst>
                    <a:ext uri="{9D8B030D-6E8A-4147-A177-3AD203B41FA5}">
                      <a16:colId xmlns:a16="http://schemas.microsoft.com/office/drawing/2014/main" val="2027321621"/>
                    </a:ext>
                  </a:extLst>
                </a:gridCol>
                <a:gridCol w="673989">
                  <a:extLst>
                    <a:ext uri="{9D8B030D-6E8A-4147-A177-3AD203B41FA5}">
                      <a16:colId xmlns:a16="http://schemas.microsoft.com/office/drawing/2014/main" val="1438949182"/>
                    </a:ext>
                  </a:extLst>
                </a:gridCol>
                <a:gridCol w="1427353">
                  <a:extLst>
                    <a:ext uri="{9D8B030D-6E8A-4147-A177-3AD203B41FA5}">
                      <a16:colId xmlns:a16="http://schemas.microsoft.com/office/drawing/2014/main" val="3462232255"/>
                    </a:ext>
                  </a:extLst>
                </a:gridCol>
                <a:gridCol w="1427353">
                  <a:extLst>
                    <a:ext uri="{9D8B030D-6E8A-4147-A177-3AD203B41FA5}">
                      <a16:colId xmlns:a16="http://schemas.microsoft.com/office/drawing/2014/main" val="1887296712"/>
                    </a:ext>
                  </a:extLst>
                </a:gridCol>
              </a:tblGrid>
              <a:tr h="171196">
                <a:tc rowSpan="3"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성과목표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KPI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현 수준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목표 수준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KPI 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측정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․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평가방법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6431539"/>
                  </a:ext>
                </a:extLst>
              </a:tr>
              <a:tr h="1752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∘정량적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정성적 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KPI[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단위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]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976012"/>
                  </a:ext>
                </a:extLst>
              </a:tr>
              <a:tr h="1752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2832142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001972"/>
              </p:ext>
            </p:extLst>
          </p:nvPr>
        </p:nvGraphicFramePr>
        <p:xfrm>
          <a:off x="704528" y="4005064"/>
          <a:ext cx="6015736" cy="912114"/>
        </p:xfrm>
        <a:graphic>
          <a:graphicData uri="http://schemas.openxmlformats.org/drawingml/2006/table">
            <a:tbl>
              <a:tblPr/>
              <a:tblGrid>
                <a:gridCol w="1633728">
                  <a:extLst>
                    <a:ext uri="{9D8B030D-6E8A-4147-A177-3AD203B41FA5}">
                      <a16:colId xmlns:a16="http://schemas.microsoft.com/office/drawing/2014/main" val="3366496698"/>
                    </a:ext>
                  </a:extLst>
                </a:gridCol>
                <a:gridCol w="1633728">
                  <a:extLst>
                    <a:ext uri="{9D8B030D-6E8A-4147-A177-3AD203B41FA5}">
                      <a16:colId xmlns:a16="http://schemas.microsoft.com/office/drawing/2014/main" val="2051281187"/>
                    </a:ext>
                  </a:extLst>
                </a:gridCol>
                <a:gridCol w="549656">
                  <a:extLst>
                    <a:ext uri="{9D8B030D-6E8A-4147-A177-3AD203B41FA5}">
                      <a16:colId xmlns:a16="http://schemas.microsoft.com/office/drawing/2014/main" val="788546257"/>
                    </a:ext>
                  </a:extLst>
                </a:gridCol>
                <a:gridCol w="549656">
                  <a:extLst>
                    <a:ext uri="{9D8B030D-6E8A-4147-A177-3AD203B41FA5}">
                      <a16:colId xmlns:a16="http://schemas.microsoft.com/office/drawing/2014/main" val="1408273235"/>
                    </a:ext>
                  </a:extLst>
                </a:gridCol>
                <a:gridCol w="549656">
                  <a:extLst>
                    <a:ext uri="{9D8B030D-6E8A-4147-A177-3AD203B41FA5}">
                      <a16:colId xmlns:a16="http://schemas.microsoft.com/office/drawing/2014/main" val="445467520"/>
                    </a:ext>
                  </a:extLst>
                </a:gridCol>
                <a:gridCol w="549656">
                  <a:extLst>
                    <a:ext uri="{9D8B030D-6E8A-4147-A177-3AD203B41FA5}">
                      <a16:colId xmlns:a16="http://schemas.microsoft.com/office/drawing/2014/main" val="3896074568"/>
                    </a:ext>
                  </a:extLst>
                </a:gridCol>
                <a:gridCol w="549656">
                  <a:extLst>
                    <a:ext uri="{9D8B030D-6E8A-4147-A177-3AD203B41FA5}">
                      <a16:colId xmlns:a16="http://schemas.microsoft.com/office/drawing/2014/main" val="2923469719"/>
                    </a:ext>
                  </a:extLst>
                </a:gridCol>
              </a:tblGrid>
              <a:tr h="171196">
                <a:tc rowSpan="3"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성과목표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KPI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 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 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 3 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 4 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 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5864028"/>
                  </a:ext>
                </a:extLst>
              </a:tr>
              <a:tr h="1752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∘정량적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정성적 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KPI[</a:t>
                      </a: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단위</a:t>
                      </a:r>
                      <a:r>
                        <a:rPr lang="en-US" altLang="ko-KR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]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316466"/>
                  </a:ext>
                </a:extLst>
              </a:tr>
              <a:tr h="1752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54615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7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9059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연구개발 목표 및 내용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연구목표와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연구내용을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428643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개발 내용 및 핵심특허 확보 전략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안전 확보 전략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2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428643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개발 내용 및 핵심특허 확보 전략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4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연구개발 내용에 대한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핵신특허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확보 전략 연계성을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필요한 경우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장을 추가합니다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87959"/>
              </p:ext>
            </p:extLst>
          </p:nvPr>
        </p:nvGraphicFramePr>
        <p:xfrm>
          <a:off x="598016" y="2671332"/>
          <a:ext cx="4843018" cy="1134618"/>
        </p:xfrm>
        <a:graphic>
          <a:graphicData uri="http://schemas.openxmlformats.org/drawingml/2006/table">
            <a:tbl>
              <a:tblPr/>
              <a:tblGrid>
                <a:gridCol w="1525905">
                  <a:extLst>
                    <a:ext uri="{9D8B030D-6E8A-4147-A177-3AD203B41FA5}">
                      <a16:colId xmlns:a16="http://schemas.microsoft.com/office/drawing/2014/main" val="355116974"/>
                    </a:ext>
                  </a:extLst>
                </a:gridCol>
                <a:gridCol w="3317113">
                  <a:extLst>
                    <a:ext uri="{9D8B030D-6E8A-4147-A177-3AD203B41FA5}">
                      <a16:colId xmlns:a16="http://schemas.microsoft.com/office/drawing/2014/main" val="403464304"/>
                    </a:ext>
                  </a:extLst>
                </a:gridCol>
              </a:tblGrid>
              <a:tr h="171196"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STAGE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핵심특허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6616074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285962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4685579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7582674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7371829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82995"/>
              </p:ext>
            </p:extLst>
          </p:nvPr>
        </p:nvGraphicFramePr>
        <p:xfrm>
          <a:off x="598016" y="3854432"/>
          <a:ext cx="5883402" cy="2293620"/>
        </p:xfrm>
        <a:graphic>
          <a:graphicData uri="http://schemas.openxmlformats.org/drawingml/2006/table">
            <a:tbl>
              <a:tblPr/>
              <a:tblGrid>
                <a:gridCol w="1296797">
                  <a:extLst>
                    <a:ext uri="{9D8B030D-6E8A-4147-A177-3AD203B41FA5}">
                      <a16:colId xmlns:a16="http://schemas.microsoft.com/office/drawing/2014/main" val="3251496089"/>
                    </a:ext>
                  </a:extLst>
                </a:gridCol>
                <a:gridCol w="4586605">
                  <a:extLst>
                    <a:ext uri="{9D8B030D-6E8A-4147-A177-3AD203B41FA5}">
                      <a16:colId xmlns:a16="http://schemas.microsoft.com/office/drawing/2014/main" val="3599308962"/>
                    </a:ext>
                  </a:extLst>
                </a:gridCol>
              </a:tblGrid>
              <a:tr h="2675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핵심특허명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i="1" kern="0" spc="0">
                          <a:solidFill>
                            <a:srgbClr val="0000FF"/>
                          </a:solidFill>
                          <a:effectLst/>
                          <a:latin typeface="휴먼명조"/>
                          <a:ea typeface="휴먼명조"/>
                        </a:rPr>
                        <a:t>핵심특허명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6761568"/>
                  </a:ext>
                </a:extLst>
              </a:tr>
              <a:tr h="2675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목표 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i="1" kern="0" spc="0">
                          <a:solidFill>
                            <a:srgbClr val="0000FF"/>
                          </a:solidFill>
                          <a:effectLst/>
                          <a:latin typeface="HCI Poppy"/>
                          <a:ea typeface="휴먼명조"/>
                        </a:rPr>
                        <a:t>2022.00.00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6786366"/>
                  </a:ext>
                </a:extLst>
              </a:tr>
              <a:tr h="25247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특허 주요 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666849"/>
                  </a:ext>
                </a:extLst>
              </a:tr>
              <a:tr h="26758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i="1" kern="0" spc="0">
                          <a:solidFill>
                            <a:srgbClr val="0000FF"/>
                          </a:solidFill>
                          <a:effectLst/>
                          <a:latin typeface="휴먼명조"/>
                          <a:ea typeface="휴먼명조"/>
                        </a:rPr>
                        <a:t>핵심 특허 관련 주요 내용 </a:t>
                      </a:r>
                      <a:r>
                        <a:rPr lang="en-US" altLang="ko-KR" sz="1100" i="1" kern="0" spc="0">
                          <a:solidFill>
                            <a:srgbClr val="0000FF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100" i="1" kern="0" spc="0">
                          <a:solidFill>
                            <a:srgbClr val="0000FF"/>
                          </a:solidFill>
                          <a:effectLst/>
                          <a:latin typeface="휴먼명조"/>
                          <a:ea typeface="휴먼명조"/>
                        </a:rPr>
                        <a:t>상세 설명</a:t>
                      </a:r>
                      <a:r>
                        <a:rPr lang="en-US" altLang="ko-KR" sz="1100" i="1" kern="0" spc="0">
                          <a:solidFill>
                            <a:srgbClr val="0000FF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168793"/>
                  </a:ext>
                </a:extLst>
              </a:tr>
              <a:tr h="26758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특허 확보 전략</a:t>
                      </a:r>
                      <a:r>
                        <a:rPr lang="en-US" altLang="ko-KR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유사특허 방어 및 회피 방안</a:t>
                      </a:r>
                      <a:r>
                        <a:rPr lang="en-US" altLang="ko-KR" sz="1100" b="1" kern="0" spc="-5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865571"/>
                  </a:ext>
                </a:extLst>
              </a:tr>
              <a:tr h="267589">
                <a:tc gridSpan="2">
                  <a:txBody>
                    <a:bodyPr/>
                    <a:lstStyle/>
                    <a:p>
                      <a:pPr marL="0" marR="63500" indent="6350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i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(</a:t>
                      </a:r>
                      <a:r>
                        <a:rPr lang="ko-KR" altLang="en-US" sz="1100" i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예시</a:t>
                      </a:r>
                      <a:r>
                        <a:rPr lang="en-US" altLang="ko-KR" sz="1100" i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) </a:t>
                      </a:r>
                      <a:r>
                        <a:rPr lang="ko-KR" altLang="en-US" sz="1100" i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일본 등록특허</a:t>
                      </a:r>
                      <a:r>
                        <a:rPr lang="en-US" altLang="ko-KR" sz="1100" i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(2510014) </a:t>
                      </a:r>
                      <a:r>
                        <a:rPr lang="ko-KR" altLang="en-US" sz="1100" i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파력발전장치 특허는 회전으로 전력을 생산하는 것을 </a:t>
                      </a:r>
                      <a:r>
                        <a:rPr lang="ko-KR" altLang="en-US" sz="1100" i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징으로 제</a:t>
                      </a:r>
                      <a:r>
                        <a:rPr lang="en-US" altLang="ko-KR" sz="1100" i="1" kern="0" spc="-1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1</a:t>
                      </a:r>
                      <a:r>
                        <a:rPr lang="ko-KR" altLang="en-US" sz="1100" i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회전축 및 제</a:t>
                      </a:r>
                      <a:r>
                        <a:rPr lang="en-US" altLang="ko-KR" sz="1100" i="1" kern="0" spc="-1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</a:t>
                      </a:r>
                      <a:r>
                        <a:rPr lang="ko-KR" altLang="en-US" sz="1100" i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회전축은 서로 직교하는 것으로 한정되어 </a:t>
                      </a:r>
                      <a:r>
                        <a:rPr lang="ko-KR" altLang="en-US" sz="1100" i="1" kern="0" spc="-1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권리범위는</a:t>
                      </a:r>
                      <a:r>
                        <a:rPr lang="ko-KR" altLang="en-US" sz="1100" i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다소</a:t>
                      </a:r>
                      <a:r>
                        <a:rPr lang="ko-KR" altLang="en-US" sz="1100" i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 </a:t>
                      </a:r>
                      <a:r>
                        <a:rPr lang="ko-KR" altLang="en-US" sz="1100" i="1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좁은 것으로 판단됨에 따라서</a:t>
                      </a:r>
                      <a:r>
                        <a:rPr lang="en-US" altLang="ko-KR" sz="1100" i="1" kern="0" spc="-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, </a:t>
                      </a:r>
                      <a:r>
                        <a:rPr lang="ko-KR" altLang="en-US" sz="1100" i="1" kern="0" spc="-2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연결수단의</a:t>
                      </a:r>
                      <a:r>
                        <a:rPr lang="ko-KR" altLang="en-US" sz="1100" i="1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제</a:t>
                      </a:r>
                      <a:r>
                        <a:rPr lang="en-US" altLang="ko-KR" sz="1100" i="1" kern="0" spc="-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1</a:t>
                      </a:r>
                      <a:r>
                        <a:rPr lang="ko-KR" altLang="en-US" sz="1100" i="1" kern="0" spc="-2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단부와</a:t>
                      </a:r>
                      <a:r>
                        <a:rPr lang="ko-KR" altLang="en-US" sz="1100" i="1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제</a:t>
                      </a:r>
                      <a:r>
                        <a:rPr lang="en-US" altLang="ko-KR" sz="1100" i="1" kern="0" spc="-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휴먼명조"/>
                        </a:rPr>
                        <a:t>2</a:t>
                      </a:r>
                      <a:r>
                        <a:rPr lang="ko-KR" altLang="en-US" sz="1100" i="1" kern="0" spc="-2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단부의</a:t>
                      </a:r>
                      <a:r>
                        <a:rPr lang="ko-KR" altLang="en-US" sz="1100" i="1" kern="0" spc="-2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구성을 회피하는 방안</a:t>
                      </a:r>
                      <a:r>
                        <a:rPr lang="ko-KR" altLang="en-US" sz="1100" i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으로 가능함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232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090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3005631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활용방안 및 기대성과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8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본 과제의 </a:t>
            </a:r>
            <a:r>
              <a:rPr lang="ko-KR" altLang="en-US" dirty="0" err="1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연구결과물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활용방안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기대성과 등을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5552" y="2359913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연구결과물 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: H/W(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시제품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), S/W(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기법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알고리즘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프로토콜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 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관련 지적재산권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논문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특허 등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5552" y="2708920"/>
            <a:ext cx="9906000" cy="27699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  → 활용방안    </a:t>
            </a:r>
            <a:r>
              <a:rPr lang="en-US" altLang="ko-KR" sz="1200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:</a:t>
            </a:r>
            <a:endParaRPr lang="ko-KR" altLang="en-US" sz="1200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96931"/>
              </p:ext>
            </p:extLst>
          </p:nvPr>
        </p:nvGraphicFramePr>
        <p:xfrm>
          <a:off x="632520" y="3250514"/>
          <a:ext cx="5037709" cy="993648"/>
        </p:xfrm>
        <a:graphic>
          <a:graphicData uri="http://schemas.openxmlformats.org/drawingml/2006/table">
            <a:tbl>
              <a:tblPr/>
              <a:tblGrid>
                <a:gridCol w="2161159">
                  <a:extLst>
                    <a:ext uri="{9D8B030D-6E8A-4147-A177-3AD203B41FA5}">
                      <a16:colId xmlns:a16="http://schemas.microsoft.com/office/drawing/2014/main" val="1649900416"/>
                    </a:ext>
                  </a:extLst>
                </a:gridCol>
                <a:gridCol w="1424051">
                  <a:extLst>
                    <a:ext uri="{9D8B030D-6E8A-4147-A177-3AD203B41FA5}">
                      <a16:colId xmlns:a16="http://schemas.microsoft.com/office/drawing/2014/main" val="2107816185"/>
                    </a:ext>
                  </a:extLst>
                </a:gridCol>
                <a:gridCol w="1452499">
                  <a:extLst>
                    <a:ext uri="{9D8B030D-6E8A-4147-A177-3AD203B41FA5}">
                      <a16:colId xmlns:a16="http://schemas.microsoft.com/office/drawing/2014/main" val="302999068"/>
                    </a:ext>
                  </a:extLst>
                </a:gridCol>
              </a:tblGrid>
              <a:tr h="1711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활용</a:t>
                      </a: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KPI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12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Target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측정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․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평가방법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8080688"/>
                  </a:ext>
                </a:extLst>
              </a:tr>
              <a:tr h="64681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∘정량적 성과지표 설정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기술이전 건수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타과제 연계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기술규격 등 활용대상 설정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단위표시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: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개소 등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년간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정량적 측정방법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540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제시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699051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553310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연구역량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10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552" y="2051556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제안과제의 기술과 관련된 제안자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연구팀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의 선행 연구실적을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2411596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연구팀 구성과 팀원의 역할분담을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445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참고자료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Rectangle 1120"/>
          <p:cNvSpPr>
            <a:spLocks noChangeArrowheads="1"/>
          </p:cNvSpPr>
          <p:nvPr/>
        </p:nvSpPr>
        <p:spPr bwMode="auto">
          <a:xfrm>
            <a:off x="7530507" y="281492"/>
            <a:ext cx="2031005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r" defTabSz="762000"/>
            <a:r>
              <a:rPr lang="en-US" altLang="ko-KR" sz="1600" b="1" dirty="0" smtClean="0"/>
              <a:t>1) </a:t>
            </a:r>
            <a:r>
              <a:rPr lang="ko-KR" altLang="en-US" sz="1600" b="1" dirty="0" smtClean="0"/>
              <a:t>시작품 제작계획</a:t>
            </a:r>
            <a:endParaRPr lang="ko-KR" altLang="en-US" sz="1600" b="1" dirty="0"/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5552" y="1907540"/>
            <a:ext cx="990600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       시작품 제작계획이 있는 경우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이를 설명합니다</a:t>
            </a:r>
            <a:r>
              <a:rPr lang="en-US" altLang="ko-KR" dirty="0" smtClean="0">
                <a:solidFill>
                  <a:srgbClr val="FF0000"/>
                </a:solidFill>
                <a:ea typeface="HY견고딕" pitchFamily="18" charset="-127"/>
                <a:cs typeface="Times New Roman" pitchFamily="18" charset="0"/>
              </a:rPr>
              <a:t>.</a:t>
            </a:r>
            <a:endParaRPr lang="ko-KR" altLang="en-US" dirty="0">
              <a:solidFill>
                <a:srgbClr val="FF0000"/>
              </a:solidFill>
              <a:ea typeface="HY견고딕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20"/>
          <p:cNvSpPr>
            <a:spLocks noChangeArrowheads="1"/>
          </p:cNvSpPr>
          <p:nvPr/>
        </p:nvSpPr>
        <p:spPr bwMode="auto">
          <a:xfrm>
            <a:off x="189839" y="250015"/>
            <a:ext cx="1445909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참고자료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9"/>
          <p:cNvSpPr>
            <a:spLocks noChangeArrowheads="1"/>
          </p:cNvSpPr>
          <p:nvPr/>
        </p:nvSpPr>
        <p:spPr bwMode="auto">
          <a:xfrm>
            <a:off x="9057456" y="6496053"/>
            <a:ext cx="864096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000" b="1" dirty="0" smtClean="0">
                <a:latin typeface="굴림체" pitchFamily="49" charset="-127"/>
                <a:ea typeface="굴림체" pitchFamily="49" charset="-127"/>
              </a:rPr>
              <a:t>1 / 10</a:t>
            </a:r>
            <a:endParaRPr lang="en-US" altLang="ko-KR" sz="1000" b="1" dirty="0">
              <a:latin typeface="굴림체" pitchFamily="49" charset="-127"/>
              <a:ea typeface="굴림체" pitchFamily="49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10840</TotalTime>
  <Words>771</Words>
  <Application>Microsoft Office PowerPoint</Application>
  <PresentationFormat>A4 용지(210x297mm)</PresentationFormat>
  <Paragraphs>147</Paragraphs>
  <Slides>15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7" baseType="lpstr">
      <vt:lpstr>HCI Poppy</vt:lpstr>
      <vt:lpstr>HY견고딕</vt:lpstr>
      <vt:lpstr>HY헤드라인M</vt:lpstr>
      <vt:lpstr>굴림</vt:lpstr>
      <vt:lpstr>굴림체</vt:lpstr>
      <vt:lpstr>맑은 고딕</vt:lpstr>
      <vt:lpstr>한양신명조</vt:lpstr>
      <vt:lpstr>함초롬바탕</vt:lpstr>
      <vt:lpstr>휴먼명조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전동훈_전력연구원 연구전략실</dc:creator>
  <cp:lastModifiedBy>KEPCO</cp:lastModifiedBy>
  <cp:revision>586</cp:revision>
  <cp:lastPrinted>2018-01-10T11:00:35Z</cp:lastPrinted>
  <dcterms:created xsi:type="dcterms:W3CDTF">2012-07-19T00:49:30Z</dcterms:created>
  <dcterms:modified xsi:type="dcterms:W3CDTF">2022-10-17T05:06:15Z</dcterms:modified>
</cp:coreProperties>
</file>