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63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33E7FE8-696E-7D5B-1B61-ADE7EADF42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101EA01-C323-AD69-A3A4-EC9A7EA75D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8A33717-E2AD-CB29-02CB-F9DE11AB1C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0D384-EA83-41DB-AFC1-DE4A4BBCC6B6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4C1E364-5998-2A2B-986C-A19F431392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65F4E54-9A98-87AD-3AA0-F1DC9FF548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DAEC3-AC20-469C-931E-31A74F5D9B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5660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440475E-DDEB-CEF1-99F6-DFE157330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6768552-B12B-92B3-1130-077ECDC4A2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67E7E8E-89EF-86C1-4D34-F274B8F2E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0D384-EA83-41DB-AFC1-DE4A4BBCC6B6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63F61BD-6C6F-88F4-F822-F0F35FCC9E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28F3039-BFD6-D435-42E7-04C106A4B2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DAEC3-AC20-469C-931E-31A74F5D9B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75143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EA8FD98-3EC8-3A7C-7749-2ED3A28ECB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CA5CB07-9EE6-DB58-9791-DE10A2493F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237E4DE-0D44-D233-9BFC-B9BEACF344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0D384-EA83-41DB-AFC1-DE4A4BBCC6B6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4587D81-9ABC-9D53-90A0-775DC838CA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80A2DB3-DA46-0DEE-929A-D84EE99FE9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DAEC3-AC20-469C-931E-31A74F5D9B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4355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360B784-A7D5-4B63-6E12-5C757B42F6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D825834-EA48-9801-1164-C931D93CB14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D2D200A-BFE0-DC7F-325A-8B4C3CC4FE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7F98CEF-49B9-1FAB-F23C-0BD59B4CFC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0D384-EA83-41DB-AFC1-DE4A4BBCC6B6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82D2C2B-7A74-53DA-0344-37756DC65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0EEC883-6161-25E6-BE2C-2D3A0DFD3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DAEC3-AC20-469C-931E-31A74F5D9B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2681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894ABB-350E-AC3F-7572-B9957D27D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556E56D-D33A-0F5A-59F1-CC614ABD41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ACB8683-297F-981C-08E2-260F39010B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B6708A58-8D7E-4561-3FAC-0F6E58AC02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DF7596FA-E669-A2D6-E6FD-A2D7EAAF08E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D80DD26D-8BA7-B9CC-7002-07A8DDCC4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0D384-EA83-41DB-AFC1-DE4A4BBCC6B6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CFBFAD04-4CC2-0CD5-81C0-EEFD2C357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BA26F4D1-159B-9B2A-CD2D-0C388A56C1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DAEC3-AC20-469C-931E-31A74F5D9B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697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5CB7D6-5648-C5E7-A9A0-87B217DC29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611D0021-6E57-FBC8-80CA-26351C43FF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0D384-EA83-41DB-AFC1-DE4A4BBCC6B6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BCC67C1F-3076-BFD8-1F99-EFE789D7AF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9E2A64BC-411B-AB20-5546-5BF9EA2EF2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DAEC3-AC20-469C-931E-31A74F5D9B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3170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3E92F02A-433A-7DA7-238F-E63969C444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0D384-EA83-41DB-AFC1-DE4A4BBCC6B6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AAAB3C72-C227-2653-DA76-FBDEAF4C43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639D04B-93F2-A569-FA93-37C6630B8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DAEC3-AC20-469C-931E-31A74F5D9B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64414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2524707-BE42-B796-1632-499E66CD93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761BA2A-0394-83DA-B3DB-4565A09B1E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EA6D396-CC38-C3C0-E84A-7C5A4D825C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AB402B6-417D-C453-64AB-2CE178821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0D384-EA83-41DB-AFC1-DE4A4BBCC6B6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E13BB01-2617-0BAB-25AE-647B9C6C94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5588545-37C1-B39F-1DF3-2B5A8C464E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DAEC3-AC20-469C-931E-31A74F5D9B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2983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C983BFB-DEA5-AAA8-17E4-7438522730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E28A4AA7-E5C7-2052-87CF-3DAF52B86FC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A4A9E19-B40B-1631-4475-65D0DC9C2A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BDC731F-D0B9-BDF9-78EB-EEA662F90D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0D384-EA83-41DB-AFC1-DE4A4BBCC6B6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BC4D772-843A-9F7B-94E8-F7DC6A4ADC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CCF0B5E-1251-789E-8D63-CCDC434B1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DAEC3-AC20-469C-931E-31A74F5D9B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62270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76023A2-0E02-EC57-4AC6-9A3D18701C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D9E07272-D695-78B4-8CF1-2C9579E33C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822E47F-B9FC-AA5F-5ECC-4E1C4123C6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0D384-EA83-41DB-AFC1-DE4A4BBCC6B6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7F35EB1-B6CA-7537-6AA5-FF272A2C5A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6BBD442-015D-BCD7-30D7-00573BDF2A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DAEC3-AC20-469C-931E-31A74F5D9B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49592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BD6744F9-494A-80BB-9B5A-504EB9C775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E3D76375-871C-0875-22F1-688B6C8F95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108582E-3CD7-6737-8C16-A686F90B55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0D384-EA83-41DB-AFC1-DE4A4BBCC6B6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ED4F371-A7A0-1176-41AE-86EB02E90F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6CD64C4-C280-8EDF-231A-1F16FC617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DAEC3-AC20-469C-931E-31A74F5D9B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68849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80763CD-498B-C6EC-C630-C6E7361AF4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3E12CD6-2ED4-6290-3604-904031F836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7F47130-831C-ED7E-5FDC-23B2A5156A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9F0D384-EA83-41DB-AFC1-DE4A4BBCC6B6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1553E11-4B74-312D-5AD8-5616AD2C33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D18E5A2-DCDA-20F5-6C43-9B592D9962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6ADAEC3-AC20-469C-931E-31A74F5D9B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0184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3FC6C4E6-7D63-05CE-34ED-1325C1FE05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4016372"/>
              </p:ext>
            </p:extLst>
          </p:nvPr>
        </p:nvGraphicFramePr>
        <p:xfrm>
          <a:off x="12700" y="564896"/>
          <a:ext cx="12163283" cy="18103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89393">
                  <a:extLst>
                    <a:ext uri="{9D8B030D-6E8A-4147-A177-3AD203B41FA5}">
                      <a16:colId xmlns:a16="http://schemas.microsoft.com/office/drawing/2014/main" val="1085968105"/>
                    </a:ext>
                  </a:extLst>
                </a:gridCol>
                <a:gridCol w="2054542">
                  <a:extLst>
                    <a:ext uri="{9D8B030D-6E8A-4147-A177-3AD203B41FA5}">
                      <a16:colId xmlns:a16="http://schemas.microsoft.com/office/drawing/2014/main" val="341037544"/>
                    </a:ext>
                  </a:extLst>
                </a:gridCol>
                <a:gridCol w="2146617">
                  <a:extLst>
                    <a:ext uri="{9D8B030D-6E8A-4147-A177-3AD203B41FA5}">
                      <a16:colId xmlns:a16="http://schemas.microsoft.com/office/drawing/2014/main" val="858995443"/>
                    </a:ext>
                  </a:extLst>
                </a:gridCol>
                <a:gridCol w="488966">
                  <a:extLst>
                    <a:ext uri="{9D8B030D-6E8A-4147-A177-3AD203B41FA5}">
                      <a16:colId xmlns:a16="http://schemas.microsoft.com/office/drawing/2014/main" val="1380628202"/>
                    </a:ext>
                  </a:extLst>
                </a:gridCol>
                <a:gridCol w="3438843">
                  <a:extLst>
                    <a:ext uri="{9D8B030D-6E8A-4147-A177-3AD203B41FA5}">
                      <a16:colId xmlns:a16="http://schemas.microsoft.com/office/drawing/2014/main" val="1400466895"/>
                    </a:ext>
                  </a:extLst>
                </a:gridCol>
                <a:gridCol w="2544922">
                  <a:extLst>
                    <a:ext uri="{9D8B030D-6E8A-4147-A177-3AD203B41FA5}">
                      <a16:colId xmlns:a16="http://schemas.microsoft.com/office/drawing/2014/main" val="425253497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>
                          <a:solidFill>
                            <a:schemeClr val="bg1"/>
                          </a:solidFill>
                        </a:rPr>
                        <a:t>현재 소속</a:t>
                      </a:r>
                      <a:endParaRPr lang="en-US" altLang="ko-KR" sz="1600" b="1">
                        <a:solidFill>
                          <a:schemeClr val="bg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600" b="1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ko-KR" altLang="en-US" sz="1600" b="1">
                          <a:solidFill>
                            <a:schemeClr val="bg1"/>
                          </a:solidFill>
                        </a:rPr>
                        <a:t>변경 전</a:t>
                      </a:r>
                      <a:r>
                        <a:rPr lang="en-US" altLang="ko-KR" sz="1600" b="1">
                          <a:solidFill>
                            <a:schemeClr val="bg1"/>
                          </a:solidFill>
                        </a:rPr>
                        <a:t>)</a:t>
                      </a:r>
                      <a:endParaRPr lang="ko-KR" altLang="en-US" sz="16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>
                          <a:solidFill>
                            <a:schemeClr val="bg1"/>
                          </a:solidFill>
                        </a:rPr>
                        <a:t>25</a:t>
                      </a:r>
                      <a:r>
                        <a:rPr lang="ko-KR" altLang="en-US" sz="1600" b="1">
                          <a:solidFill>
                            <a:schemeClr val="bg1"/>
                          </a:solidFill>
                        </a:rPr>
                        <a:t>학년도 기준 소속</a:t>
                      </a:r>
                      <a:endParaRPr lang="en-US" altLang="ko-KR" sz="1600" b="1">
                        <a:solidFill>
                          <a:schemeClr val="bg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600" b="1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ko-KR" altLang="en-US" sz="1600" b="1">
                          <a:solidFill>
                            <a:schemeClr val="bg1"/>
                          </a:solidFill>
                        </a:rPr>
                        <a:t>변경 후</a:t>
                      </a:r>
                      <a:r>
                        <a:rPr lang="en-US" altLang="ko-KR" sz="1600" b="1">
                          <a:solidFill>
                            <a:schemeClr val="bg1"/>
                          </a:solidFill>
                        </a:rPr>
                        <a:t>)</a:t>
                      </a:r>
                      <a:endParaRPr lang="ko-KR" altLang="en-US" sz="1600" b="1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>
                          <a:solidFill>
                            <a:schemeClr val="bg1"/>
                          </a:solidFill>
                        </a:rPr>
                        <a:t>초빙 분야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>
                          <a:solidFill>
                            <a:schemeClr val="bg1"/>
                          </a:solidFill>
                        </a:rPr>
                        <a:t>인원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>
                          <a:solidFill>
                            <a:schemeClr val="bg1"/>
                          </a:solidFill>
                        </a:rPr>
                        <a:t>지원자격 및 우대사항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>
                          <a:solidFill>
                            <a:schemeClr val="bg1"/>
                          </a:solidFill>
                        </a:rPr>
                        <a:t>비고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11420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400"/>
                        <a:t>공학대학</a:t>
                      </a:r>
                      <a:endParaRPr lang="en-US" altLang="ko-KR" sz="1400"/>
                    </a:p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400"/>
                        <a:t>재료화학공학과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400"/>
                        <a:t>공학대학</a:t>
                      </a:r>
                      <a:endParaRPr lang="en-US" altLang="ko-KR" sz="1400"/>
                    </a:p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400"/>
                        <a:t>배터리소재화학공학과</a:t>
                      </a:r>
                      <a:endParaRPr lang="en-US" altLang="ko-KR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400"/>
                        <a:t>리튬 이차전지 셀 설계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en-US" altLang="ko-KR" sz="1400"/>
                        <a:t>1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400"/>
                        <a:t>우대사항</a:t>
                      </a:r>
                      <a:r>
                        <a:rPr lang="en-US" altLang="ko-KR" sz="1400"/>
                        <a:t>: </a:t>
                      </a:r>
                      <a:r>
                        <a:rPr lang="ko-KR" altLang="en-US" sz="1400"/>
                        <a:t>학부 화학공학 계열 전공 우대</a:t>
                      </a: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400" b="1">
                          <a:solidFill>
                            <a:srgbClr val="FF0000"/>
                          </a:solidFill>
                        </a:rPr>
                        <a:t>임용 후 </a:t>
                      </a:r>
                      <a:endParaRPr lang="en-US" altLang="ko-KR" sz="1400" b="1">
                        <a:solidFill>
                          <a:srgbClr val="FF0000"/>
                        </a:solidFill>
                      </a:endParaRPr>
                    </a:p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400" b="1">
                          <a:solidFill>
                            <a:srgbClr val="FF0000"/>
                          </a:solidFill>
                        </a:rPr>
                        <a:t>이차전지 특성화 대학</a:t>
                      </a:r>
                      <a:endParaRPr lang="en-US" altLang="ko-KR" sz="1400" b="1">
                        <a:solidFill>
                          <a:srgbClr val="FF0000"/>
                        </a:solidFill>
                      </a:endParaRPr>
                    </a:p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400" b="1">
                          <a:solidFill>
                            <a:srgbClr val="FF0000"/>
                          </a:solidFill>
                        </a:rPr>
                        <a:t>지원사업단에 자동 참여 필수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232604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400"/>
                        <a:t>공학대학</a:t>
                      </a:r>
                      <a:endParaRPr lang="en-US" altLang="ko-KR" sz="1400"/>
                    </a:p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400"/>
                        <a:t>재료화학공학과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400"/>
                        <a:t>공학대학</a:t>
                      </a:r>
                      <a:endParaRPr lang="en-US" altLang="ko-KR" sz="1400"/>
                    </a:p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400"/>
                        <a:t>배터리소재화학공학과</a:t>
                      </a:r>
                      <a:endParaRPr lang="en-US" altLang="ko-KR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/>
                        <a:t>리튬 이차전지 화학공정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en-US" altLang="ko-KR" sz="1400"/>
                        <a:t>1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/>
                        <a:t>우대사항</a:t>
                      </a:r>
                      <a:r>
                        <a:rPr lang="en-US" altLang="ko-KR" sz="1400"/>
                        <a:t>: </a:t>
                      </a:r>
                      <a:r>
                        <a:rPr lang="ko-KR" altLang="en-US" sz="1400"/>
                        <a:t>학부 화학공학 계열 전공 우대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53248295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BAB263EF-9B86-BCEE-4C0F-A6D1A840A4F3}"/>
              </a:ext>
            </a:extLst>
          </p:cNvPr>
          <p:cNvSpPr txBox="1"/>
          <p:nvPr/>
        </p:nvSpPr>
        <p:spPr>
          <a:xfrm>
            <a:off x="12700" y="104775"/>
            <a:ext cx="28488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/>
              <a:t>1. </a:t>
            </a:r>
            <a:r>
              <a:rPr lang="ko-KR" altLang="en-US" b="1"/>
              <a:t>초빙 분야 및 우대 사항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0C9321-2442-28FA-8DF7-CE504DD543F2}"/>
              </a:ext>
            </a:extLst>
          </p:cNvPr>
          <p:cNvSpPr txBox="1"/>
          <p:nvPr/>
        </p:nvSpPr>
        <p:spPr>
          <a:xfrm>
            <a:off x="12700" y="2466071"/>
            <a:ext cx="14654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/>
              <a:t>2. </a:t>
            </a:r>
            <a:r>
              <a:rPr lang="ko-KR" altLang="en-US" b="1"/>
              <a:t>자격 조건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67D8144-2249-493E-F642-72EDC314B0B6}"/>
              </a:ext>
            </a:extLst>
          </p:cNvPr>
          <p:cNvSpPr txBox="1"/>
          <p:nvPr/>
        </p:nvSpPr>
        <p:spPr>
          <a:xfrm>
            <a:off x="228600" y="2926192"/>
            <a:ext cx="9238426" cy="22976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30000"/>
              </a:lnSpc>
              <a:buAutoNum type="arabicParenR"/>
            </a:pPr>
            <a:r>
              <a:rPr lang="ko-KR" altLang="en-US" sz="1600"/>
              <a:t>해당 전공분야 박사학위 소지자 </a:t>
            </a:r>
            <a:r>
              <a:rPr lang="en-US" altLang="ko-KR" sz="1600"/>
              <a:t>(2025. 02. 28</a:t>
            </a:r>
            <a:r>
              <a:rPr lang="ko-KR" altLang="en-US" sz="1600"/>
              <a:t>까지 학위 취득 예정자 포함</a:t>
            </a:r>
            <a:r>
              <a:rPr lang="en-US" altLang="ko-KR" sz="1600"/>
              <a:t>)</a:t>
            </a:r>
            <a:br>
              <a:rPr lang="en-US" altLang="ko-KR" sz="1600"/>
            </a:br>
            <a:r>
              <a:rPr lang="ko-KR" altLang="en-US" sz="1600"/>
              <a:t>다만</a:t>
            </a:r>
            <a:r>
              <a:rPr lang="en-US" altLang="ko-KR" sz="1600"/>
              <a:t>, “</a:t>
            </a:r>
            <a:r>
              <a:rPr lang="ko-KR" altLang="en-US" sz="1600"/>
              <a:t>지원자격 및 우대사항</a:t>
            </a:r>
            <a:r>
              <a:rPr lang="en-US" altLang="ko-KR" sz="1600"/>
              <a:t>”</a:t>
            </a:r>
            <a:r>
              <a:rPr lang="ko-KR" altLang="en-US" sz="1600"/>
              <a:t>에 별도 표기가 된 경우에 한하여 학</a:t>
            </a:r>
            <a:r>
              <a:rPr lang="en-US" altLang="ko-KR" sz="1600"/>
              <a:t>·</a:t>
            </a:r>
            <a:r>
              <a:rPr lang="ko-KR" altLang="en-US" sz="1600"/>
              <a:t>석사 지원가능 </a:t>
            </a:r>
            <a:r>
              <a:rPr lang="en-US" altLang="ko-KR" sz="1600"/>
              <a:t>(</a:t>
            </a:r>
            <a:r>
              <a:rPr lang="ko-KR" altLang="en-US" sz="1600"/>
              <a:t>반드시 확인</a:t>
            </a:r>
            <a:r>
              <a:rPr lang="en-US" altLang="ko-KR" sz="1600"/>
              <a:t>)</a:t>
            </a:r>
          </a:p>
          <a:p>
            <a:pPr marL="342900" indent="-342900">
              <a:lnSpc>
                <a:spcPct val="130000"/>
              </a:lnSpc>
              <a:buAutoNum type="arabicParenR"/>
            </a:pPr>
            <a:r>
              <a:rPr lang="ko-KR" altLang="en-US" sz="1600"/>
              <a:t>사립학교 및 본교 교원임용에 결격사유가 없는 자</a:t>
            </a:r>
            <a:br>
              <a:rPr lang="en-US" altLang="ko-KR" sz="1600"/>
            </a:br>
            <a:r>
              <a:rPr lang="en-US" altLang="ko-KR" sz="1600"/>
              <a:t>(</a:t>
            </a:r>
            <a:r>
              <a:rPr lang="ko-KR" altLang="en-US" sz="1600"/>
              <a:t>다학교원 자격기준 등에 관한 규정 제 </a:t>
            </a:r>
            <a:r>
              <a:rPr lang="en-US" altLang="ko-KR" sz="1600"/>
              <a:t>12</a:t>
            </a:r>
            <a:r>
              <a:rPr lang="ko-KR" altLang="en-US" sz="1600"/>
              <a:t>조</a:t>
            </a:r>
            <a:r>
              <a:rPr lang="en-US" altLang="ko-KR" sz="1600"/>
              <a:t>, </a:t>
            </a:r>
            <a:r>
              <a:rPr lang="ko-KR" altLang="en-US" sz="1600"/>
              <a:t>국가공무원법 제 </a:t>
            </a:r>
            <a:r>
              <a:rPr lang="en-US" altLang="ko-KR" sz="1600"/>
              <a:t>33</a:t>
            </a:r>
            <a:r>
              <a:rPr lang="ko-KR" altLang="en-US" sz="1600"/>
              <a:t>조 등 참조</a:t>
            </a:r>
            <a:r>
              <a:rPr lang="en-US" altLang="ko-KR" sz="1600"/>
              <a:t>)</a:t>
            </a:r>
          </a:p>
          <a:p>
            <a:pPr marL="342900" indent="-342900">
              <a:lnSpc>
                <a:spcPct val="130000"/>
              </a:lnSpc>
              <a:buAutoNum type="arabicParenR"/>
            </a:pPr>
            <a:r>
              <a:rPr lang="ko-KR" altLang="en-US" sz="1600"/>
              <a:t>정규 이론강의를 담당하는 경우</a:t>
            </a:r>
            <a:r>
              <a:rPr lang="en-US" altLang="ko-KR" sz="1600"/>
              <a:t>, </a:t>
            </a:r>
            <a:r>
              <a:rPr lang="ko-KR" altLang="en-US" sz="1600"/>
              <a:t>영어강의와 온라인 강의 콘텐츠 개발 및 공개가 가능하여야 함</a:t>
            </a:r>
            <a:endParaRPr lang="en-US" altLang="ko-KR" sz="1600"/>
          </a:p>
          <a:p>
            <a:pPr marL="342900" indent="-342900">
              <a:lnSpc>
                <a:spcPct val="130000"/>
              </a:lnSpc>
              <a:buAutoNum type="arabicParenR"/>
            </a:pPr>
            <a:r>
              <a:rPr lang="ko-KR" altLang="en-US" sz="1600"/>
              <a:t>대한민국 국적 남성의 경우 임용일 이전까지 병역의무를 완료한 자</a:t>
            </a:r>
            <a:endParaRPr lang="en-US" altLang="ko-KR" sz="1600"/>
          </a:p>
          <a:p>
            <a:pPr marL="342900" indent="-342900">
              <a:lnSpc>
                <a:spcPct val="130000"/>
              </a:lnSpc>
              <a:buAutoNum type="arabicParenR"/>
            </a:pPr>
            <a:r>
              <a:rPr lang="ko-KR" altLang="en-US" sz="1600"/>
              <a:t>영어강의가 가능한 자</a:t>
            </a:r>
            <a:endParaRPr lang="en-US" altLang="ko-KR" sz="160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F4FD18B-CE3C-F1B3-0B0D-7B7626F9EFD1}"/>
              </a:ext>
            </a:extLst>
          </p:cNvPr>
          <p:cNvSpPr txBox="1"/>
          <p:nvPr/>
        </p:nvSpPr>
        <p:spPr>
          <a:xfrm>
            <a:off x="12700" y="5314598"/>
            <a:ext cx="24705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/>
              <a:t>3. </a:t>
            </a:r>
            <a:r>
              <a:rPr lang="ko-KR" altLang="en-US" b="1"/>
              <a:t>임용일 및 급여수준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A8B4AE3-9B69-E381-E221-B212F0285B21}"/>
              </a:ext>
            </a:extLst>
          </p:cNvPr>
          <p:cNvSpPr txBox="1"/>
          <p:nvPr/>
        </p:nvSpPr>
        <p:spPr>
          <a:xfrm>
            <a:off x="228600" y="5774718"/>
            <a:ext cx="9648795" cy="6971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30000"/>
              </a:lnSpc>
              <a:buAutoNum type="arabicParenR"/>
            </a:pPr>
            <a:r>
              <a:rPr lang="ko-KR" altLang="en-US" sz="1600"/>
              <a:t>임용일</a:t>
            </a:r>
            <a:r>
              <a:rPr lang="en-US" altLang="ko-KR" sz="1600"/>
              <a:t>: </a:t>
            </a:r>
            <a:r>
              <a:rPr lang="en-US" altLang="ko-KR" sz="1600" b="1">
                <a:solidFill>
                  <a:srgbClr val="FF0000"/>
                </a:solidFill>
              </a:rPr>
              <a:t>2025.03.01</a:t>
            </a:r>
          </a:p>
          <a:p>
            <a:pPr marL="342900" indent="-342900">
              <a:lnSpc>
                <a:spcPct val="130000"/>
              </a:lnSpc>
              <a:buAutoNum type="arabicParenR"/>
            </a:pPr>
            <a:r>
              <a:rPr lang="ko-KR" altLang="en-US" sz="1600"/>
              <a:t>급여수준</a:t>
            </a:r>
            <a:r>
              <a:rPr lang="en-US" altLang="ko-KR" sz="1600"/>
              <a:t>: </a:t>
            </a:r>
            <a:r>
              <a:rPr lang="ko-KR" altLang="en-US" sz="1600"/>
              <a:t>해당 초빙분야와 관련된 근무경력을 산정하여 산출된 직급과 호봉에 따른 본교 급여 기준</a:t>
            </a:r>
            <a:endParaRPr lang="en-US" altLang="ko-KR" sz="1600"/>
          </a:p>
        </p:txBody>
      </p:sp>
    </p:spTree>
    <p:extLst>
      <p:ext uri="{BB962C8B-B14F-4D97-AF65-F5344CB8AC3E}">
        <p14:creationId xmlns:p14="http://schemas.microsoft.com/office/powerpoint/2010/main" val="3351941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183</Words>
  <Application>Microsoft Office PowerPoint</Application>
  <PresentationFormat>와이드스크린</PresentationFormat>
  <Paragraphs>35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동혜정</dc:creator>
  <cp:lastModifiedBy>동혜정</cp:lastModifiedBy>
  <cp:revision>2</cp:revision>
  <dcterms:created xsi:type="dcterms:W3CDTF">2024-09-11T08:28:18Z</dcterms:created>
  <dcterms:modified xsi:type="dcterms:W3CDTF">2024-09-12T04:25:58Z</dcterms:modified>
</cp:coreProperties>
</file>