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handoutMasterIdLst>
    <p:handoutMasterId r:id="rId15"/>
  </p:handoutMasterIdLst>
  <p:sldIdLst>
    <p:sldId id="1231" r:id="rId2"/>
    <p:sldId id="835" r:id="rId3"/>
    <p:sldId id="731" r:id="rId4"/>
    <p:sldId id="1234" r:id="rId5"/>
    <p:sldId id="840" r:id="rId6"/>
    <p:sldId id="873" r:id="rId7"/>
    <p:sldId id="874" r:id="rId8"/>
    <p:sldId id="828" r:id="rId9"/>
    <p:sldId id="842" r:id="rId10"/>
    <p:sldId id="1235" r:id="rId11"/>
    <p:sldId id="891" r:id="rId12"/>
    <p:sldId id="804" r:id="rId13"/>
  </p:sldIdLst>
  <p:sldSz cx="9144000" cy="6858000" type="screen4x3"/>
  <p:notesSz cx="6797675" cy="992822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11B0873A-0AEB-4BF7-B8E2-1EC4AD231641}">
          <p14:sldIdLst>
            <p14:sldId id="1231"/>
            <p14:sldId id="835"/>
            <p14:sldId id="731"/>
            <p14:sldId id="1234"/>
            <p14:sldId id="840"/>
            <p14:sldId id="873"/>
            <p14:sldId id="874"/>
            <p14:sldId id="828"/>
            <p14:sldId id="842"/>
            <p14:sldId id="1235"/>
            <p14:sldId id="891"/>
            <p14:sldId id="80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5">
          <p15:clr>
            <a:srgbClr val="A4A3A4"/>
          </p15:clr>
        </p15:guide>
        <p15:guide id="4" pos="547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0036D0"/>
    <a:srgbClr val="336699"/>
    <a:srgbClr val="0D47FF"/>
    <a:srgbClr val="99CCFF"/>
    <a:srgbClr val="CCFFCC"/>
    <a:srgbClr val="CCECFF"/>
    <a:srgbClr val="0033C4"/>
    <a:srgbClr val="000066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DA37D80-6434-44D0-A028-1B22A696006F}" styleName="밝은 스타일 3 - 강조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531" autoAdjust="0"/>
    <p:restoredTop sz="96261" autoAdjust="0"/>
  </p:normalViewPr>
  <p:slideViewPr>
    <p:cSldViewPr>
      <p:cViewPr varScale="1">
        <p:scale>
          <a:sx n="111" d="100"/>
          <a:sy n="111" d="100"/>
        </p:scale>
        <p:origin x="2058" y="114"/>
      </p:cViewPr>
      <p:guideLst>
        <p:guide orient="horz" pos="2160"/>
        <p:guide pos="2880"/>
        <p:guide pos="295"/>
        <p:guide pos="547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5862" cy="495873"/>
          </a:xfrm>
          <a:prstGeom prst="rect">
            <a:avLst/>
          </a:prstGeom>
        </p:spPr>
        <p:txBody>
          <a:bodyPr vert="horz" lIns="87915" tIns="43958" rIns="87915" bIns="43958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0295" y="2"/>
            <a:ext cx="2945862" cy="495873"/>
          </a:xfrm>
          <a:prstGeom prst="rect">
            <a:avLst/>
          </a:prstGeom>
        </p:spPr>
        <p:txBody>
          <a:bodyPr vert="horz" lIns="87915" tIns="43958" rIns="87915" bIns="43958" rtlCol="0"/>
          <a:lstStyle>
            <a:lvl1pPr algn="r">
              <a:defRPr sz="1200"/>
            </a:lvl1pPr>
          </a:lstStyle>
          <a:p>
            <a:fld id="{8D8C3D8E-B537-48CC-8F52-943C95C9AF7D}" type="datetimeFigureOut">
              <a:rPr lang="ko-KR" altLang="en-US" smtClean="0"/>
              <a:pPr/>
              <a:t>2022-08-08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9430815"/>
            <a:ext cx="2945862" cy="495873"/>
          </a:xfrm>
          <a:prstGeom prst="rect">
            <a:avLst/>
          </a:prstGeom>
        </p:spPr>
        <p:txBody>
          <a:bodyPr vert="horz" lIns="87915" tIns="43958" rIns="87915" bIns="43958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0295" y="9430815"/>
            <a:ext cx="2945862" cy="495873"/>
          </a:xfrm>
          <a:prstGeom prst="rect">
            <a:avLst/>
          </a:prstGeom>
        </p:spPr>
        <p:txBody>
          <a:bodyPr vert="horz" lIns="87915" tIns="43958" rIns="87915" bIns="43958" rtlCol="0" anchor="b"/>
          <a:lstStyle>
            <a:lvl1pPr algn="r">
              <a:defRPr sz="1200"/>
            </a:lvl1pPr>
          </a:lstStyle>
          <a:p>
            <a:fld id="{F0A201E1-1709-4331-B80D-B3B89F54D9F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44705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3"/>
            <a:ext cx="2945660" cy="496412"/>
          </a:xfrm>
          <a:prstGeom prst="rect">
            <a:avLst/>
          </a:prstGeom>
        </p:spPr>
        <p:txBody>
          <a:bodyPr vert="horz" lIns="91782" tIns="45891" rIns="91782" bIns="45891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4" y="3"/>
            <a:ext cx="2945660" cy="496412"/>
          </a:xfrm>
          <a:prstGeom prst="rect">
            <a:avLst/>
          </a:prstGeom>
        </p:spPr>
        <p:txBody>
          <a:bodyPr vert="horz" lIns="91782" tIns="45891" rIns="91782" bIns="45891" rtlCol="0"/>
          <a:lstStyle>
            <a:lvl1pPr algn="r">
              <a:defRPr sz="1300"/>
            </a:lvl1pPr>
          </a:lstStyle>
          <a:p>
            <a:fld id="{A662CA75-8E00-4799-9FA3-184133863A5D}" type="datetimeFigureOut">
              <a:rPr lang="ko-KR" altLang="en-US" smtClean="0"/>
              <a:pPr/>
              <a:t>2022-08-08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82" tIns="45891" rIns="91782" bIns="45891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9" y="4715911"/>
            <a:ext cx="5438140" cy="4467702"/>
          </a:xfrm>
          <a:prstGeom prst="rect">
            <a:avLst/>
          </a:prstGeom>
        </p:spPr>
        <p:txBody>
          <a:bodyPr vert="horz" lIns="91782" tIns="45891" rIns="91782" bIns="45891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30096"/>
            <a:ext cx="2945660" cy="496412"/>
          </a:xfrm>
          <a:prstGeom prst="rect">
            <a:avLst/>
          </a:prstGeom>
        </p:spPr>
        <p:txBody>
          <a:bodyPr vert="horz" lIns="91782" tIns="45891" rIns="91782" bIns="45891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4" y="9430096"/>
            <a:ext cx="2945660" cy="496412"/>
          </a:xfrm>
          <a:prstGeom prst="rect">
            <a:avLst/>
          </a:prstGeom>
        </p:spPr>
        <p:txBody>
          <a:bodyPr vert="horz" lIns="91782" tIns="45891" rIns="91782" bIns="45891" rtlCol="0" anchor="b"/>
          <a:lstStyle>
            <a:lvl1pPr algn="r">
              <a:defRPr sz="1300"/>
            </a:lvl1pPr>
          </a:lstStyle>
          <a:p>
            <a:fld id="{319C5C42-1261-4F9B-8894-8EFF6BD1D4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3193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안녕하십니까</a:t>
            </a:r>
            <a:r>
              <a:rPr lang="en-US" altLang="ko-KR" dirty="0"/>
              <a:t>? </a:t>
            </a:r>
            <a:r>
              <a:rPr lang="ko-KR" altLang="en-US" dirty="0"/>
              <a:t>스마트배전연구소 김준성입니다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금일 제가 제안 드릴 연구의 주제는 </a:t>
            </a:r>
            <a:r>
              <a:rPr lang="en-US" altLang="ko-KR" dirty="0"/>
              <a:t>“</a:t>
            </a:r>
            <a:r>
              <a:rPr lang="ko-KR" altLang="en-US" dirty="0"/>
              <a:t>산업단지 </a:t>
            </a:r>
            <a:r>
              <a:rPr lang="en-US" altLang="ko-KR" dirty="0"/>
              <a:t>…” </a:t>
            </a:r>
            <a:r>
              <a:rPr lang="ko-KR" altLang="en-US" dirty="0"/>
              <a:t>입니다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30480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869368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92697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52964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193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ko-KR" altLang="en-US" dirty="0"/>
              <a:t>본격적 제안에 앞서</a:t>
            </a:r>
            <a:r>
              <a:rPr lang="en-US" altLang="ko-KR" dirty="0"/>
              <a:t>,</a:t>
            </a:r>
          </a:p>
          <a:p>
            <a:r>
              <a:rPr lang="ko-KR" altLang="en-US" dirty="0"/>
              <a:t>산업부의</a:t>
            </a:r>
            <a:r>
              <a:rPr lang="en-US" altLang="ko-KR" baseline="0" dirty="0"/>
              <a:t> </a:t>
            </a:r>
            <a:r>
              <a:rPr lang="ko-KR" altLang="en-US" baseline="0" dirty="0"/>
              <a:t>요구사항과</a:t>
            </a:r>
            <a:r>
              <a:rPr lang="en-US" altLang="ko-KR" baseline="0" dirty="0"/>
              <a:t>, KEPCO </a:t>
            </a:r>
            <a:r>
              <a:rPr lang="ko-KR" altLang="en-US" baseline="0" dirty="0"/>
              <a:t>그리고 </a:t>
            </a:r>
            <a:r>
              <a:rPr lang="en-US" altLang="ko-KR" baseline="0" dirty="0"/>
              <a:t>SW</a:t>
            </a:r>
            <a:r>
              <a:rPr lang="ko-KR" altLang="en-US" baseline="0" dirty="0"/>
              <a:t>플랫폼센터가 왜 본 과제를 제안 하였는지에 관해 설명 드리겠습니다</a:t>
            </a:r>
            <a:r>
              <a:rPr lang="en-US" altLang="ko-KR" baseline="0" dirty="0"/>
              <a:t>.</a:t>
            </a:r>
          </a:p>
          <a:p>
            <a:endParaRPr lang="en-US" altLang="ko-KR" baseline="0" dirty="0"/>
          </a:p>
          <a:p>
            <a:r>
              <a:rPr lang="ko-KR" altLang="en-US" baseline="0" dirty="0"/>
              <a:t>본 과제는 정부 과제로</a:t>
            </a:r>
            <a:r>
              <a:rPr lang="en-US" altLang="ko-KR" baseline="0" dirty="0"/>
              <a:t>,</a:t>
            </a:r>
          </a:p>
          <a:p>
            <a:r>
              <a:rPr lang="ko-KR" altLang="en-US" dirty="0"/>
              <a:t>중소기업과 신재생에너지 분야에서 지속적으로 수출이 가능한 비즈니스 모델을 발굴하고 검증하는 것을 목표로 합니다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정부는 그 방법으로 신규 개발 보다는 이미 보유중인 시제품 수준의 제품을 해외에 적용</a:t>
            </a:r>
            <a:r>
              <a:rPr lang="en-US" altLang="ko-KR" dirty="0"/>
              <a:t>/</a:t>
            </a:r>
            <a:r>
              <a:rPr lang="ko-KR" altLang="en-US" dirty="0" err="1"/>
              <a:t>커스터마이징하여</a:t>
            </a:r>
            <a:r>
              <a:rPr lang="en-US" altLang="ko-KR" dirty="0"/>
              <a:t>, </a:t>
            </a:r>
          </a:p>
          <a:p>
            <a:r>
              <a:rPr lang="ko-KR" altLang="en-US" dirty="0"/>
              <a:t>완전한 사업화 제품 군으로 출시할 것을 요구하고 있습니다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ko-KR" altLang="en-US" dirty="0"/>
              <a:t>우리 회사는 </a:t>
            </a:r>
            <a:r>
              <a:rPr lang="en-US" altLang="ko-KR" baseline="0" dirty="0"/>
              <a:t>MG</a:t>
            </a:r>
            <a:r>
              <a:rPr lang="ko-KR" altLang="en-US" baseline="0" dirty="0"/>
              <a:t>용 공통 플랫폼</a:t>
            </a:r>
            <a:r>
              <a:rPr lang="en-US" altLang="ko-KR" baseline="0" dirty="0"/>
              <a:t>, MiDAS </a:t>
            </a:r>
            <a:r>
              <a:rPr lang="ko-KR" altLang="en-US" baseline="0" dirty="0"/>
              <a:t>등</a:t>
            </a:r>
            <a:r>
              <a:rPr lang="en-US" altLang="ko-KR" baseline="0" dirty="0"/>
              <a:t> </a:t>
            </a:r>
            <a:r>
              <a:rPr lang="ko-KR" altLang="en-US" dirty="0"/>
              <a:t>이미</a:t>
            </a:r>
            <a:r>
              <a:rPr lang="ko-KR" altLang="en-US" baseline="0" dirty="0"/>
              <a:t> 검증된 마이크로그리드 분야 여러 솔루션을 보유 하고 있습니다</a:t>
            </a:r>
            <a:r>
              <a:rPr lang="en-US" altLang="ko-KR" baseline="0" dirty="0"/>
              <a:t>.</a:t>
            </a:r>
          </a:p>
          <a:p>
            <a:r>
              <a:rPr lang="ko-KR" altLang="en-US" baseline="0" dirty="0"/>
              <a:t>본 기회를 활용하여 각각의 제품 군을 표준 기반으로 통합하여 검증하는 기회로 삼게 되면</a:t>
            </a:r>
            <a:r>
              <a:rPr lang="en-US" altLang="ko-KR" baseline="0" dirty="0"/>
              <a:t>,</a:t>
            </a:r>
          </a:p>
          <a:p>
            <a:r>
              <a:rPr lang="ko-KR" altLang="en-US" baseline="0" dirty="0"/>
              <a:t>새롭게 개발될 단일 솔루션의 추가 개발 및 검증에 필요한 예산 중 상당수를 정부지원으로 수행할 수 있습니다</a:t>
            </a:r>
            <a:r>
              <a:rPr lang="en-US" altLang="ko-KR" baseline="0" dirty="0"/>
              <a:t>.</a:t>
            </a:r>
          </a:p>
          <a:p>
            <a:endParaRPr lang="en-US" altLang="ko-KR" baseline="0" dirty="0"/>
          </a:p>
          <a:p>
            <a:r>
              <a:rPr lang="en-US" altLang="ko-KR" baseline="0" dirty="0"/>
              <a:t>SW</a:t>
            </a:r>
            <a:r>
              <a:rPr lang="ko-KR" altLang="en-US" baseline="0" dirty="0"/>
              <a:t>플랫폼센터는 이미 국제표준 관련 정보 및 통신</a:t>
            </a:r>
            <a:r>
              <a:rPr lang="en-US" altLang="ko-KR" baseline="0" dirty="0"/>
              <a:t>, </a:t>
            </a:r>
            <a:r>
              <a:rPr lang="ko-KR" altLang="en-US" baseline="0" dirty="0"/>
              <a:t>시스템 통합 기술에 대한 최고 수준의 기술력을 보유하고 있습니다</a:t>
            </a:r>
            <a:r>
              <a:rPr lang="en-US" altLang="ko-KR" baseline="0" dirty="0"/>
              <a:t>.</a:t>
            </a:r>
          </a:p>
          <a:p>
            <a:r>
              <a:rPr lang="ko-KR" altLang="en-US" baseline="0" dirty="0"/>
              <a:t>본 점은 </a:t>
            </a:r>
            <a:r>
              <a:rPr lang="en-US" altLang="ko-KR" baseline="0" dirty="0"/>
              <a:t>KEPCO</a:t>
            </a:r>
            <a:r>
              <a:rPr lang="ko-KR" altLang="en-US" baseline="0" dirty="0"/>
              <a:t>의 여러 개별 솔루션을 하나의 시스템으로 통합할 때 가장 필요한 기술로써</a:t>
            </a:r>
            <a:r>
              <a:rPr lang="en-US" altLang="ko-KR" baseline="0" dirty="0"/>
              <a:t> SW</a:t>
            </a:r>
            <a:r>
              <a:rPr lang="ko-KR" altLang="en-US" baseline="0" dirty="0"/>
              <a:t>플랫폼센터가 추진하여야 합니다</a:t>
            </a:r>
            <a:r>
              <a:rPr lang="en-US" altLang="ko-KR" baseline="0" dirty="0"/>
              <a:t>. </a:t>
            </a:r>
          </a:p>
          <a:p>
            <a:r>
              <a:rPr lang="ko-KR" altLang="en-US" baseline="0" dirty="0"/>
              <a:t>타 소 보다 부족할 수 있는 계통 운영 관련 부분은 연구성과의 재활용과 협업으로 극복하도록 하겠습니다</a:t>
            </a:r>
            <a:r>
              <a:rPr lang="en-US" altLang="ko-KR" baseline="0" dirty="0"/>
              <a:t>.</a:t>
            </a:r>
            <a:r>
              <a:rPr lang="ko-KR" altLang="en-US" baseline="0" dirty="0"/>
              <a:t> 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9C5C42-1261-4F9B-8894-8EFF6BD1D427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4486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9C5C42-1261-4F9B-8894-8EFF6BD1D427}" type="slidenum">
              <a:rPr lang="ko-KR" altLang="en-US" smtClean="0"/>
              <a:pPr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003927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9C5C42-1261-4F9B-8894-8EFF6BD1D427}" type="slidenum">
              <a:rPr lang="ko-KR" altLang="en-US" smtClean="0"/>
              <a:pPr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278258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9C5C42-1261-4F9B-8894-8EFF6BD1D427}" type="slidenum">
              <a:rPr lang="ko-KR" altLang="en-US" smtClean="0"/>
              <a:pPr/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144382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122654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70011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5173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5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fld id="{A76901ED-C8C0-4305-ABF2-48DBF94D8364}" type="datetimeFigureOut">
              <a:rPr lang="ko-KR" altLang="en-US" smtClean="0"/>
              <a:pPr/>
              <a:t>2022-08-08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fld id="{3C386939-125E-4CDB-9C98-6F03FC5ACCEF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39385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0781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11"/>
          <p:cNvGrpSpPr/>
          <p:nvPr userDrawn="1"/>
        </p:nvGrpSpPr>
        <p:grpSpPr>
          <a:xfrm>
            <a:off x="460858" y="194492"/>
            <a:ext cx="8267166" cy="668344"/>
            <a:chOff x="460858" y="194492"/>
            <a:chExt cx="8206930" cy="668344"/>
          </a:xfrm>
        </p:grpSpPr>
        <p:sp>
          <p:nvSpPr>
            <p:cNvPr id="5" name="직사각형 4"/>
            <p:cNvSpPr/>
            <p:nvPr userDrawn="1"/>
          </p:nvSpPr>
          <p:spPr>
            <a:xfrm rot="16200000">
              <a:off x="4518539" y="-3246358"/>
              <a:ext cx="55581" cy="8162808"/>
            </a:xfrm>
            <a:prstGeom prst="rect">
              <a:avLst/>
            </a:prstGeom>
            <a:gradFill>
              <a:gsLst>
                <a:gs pos="60000">
                  <a:srgbClr val="00B0F0"/>
                </a:gs>
                <a:gs pos="50000">
                  <a:srgbClr val="0070C0"/>
                </a:gs>
                <a:gs pos="47000">
                  <a:schemeClr val="tx2">
                    <a:lumMod val="75000"/>
                  </a:schemeClr>
                </a:gs>
                <a:gs pos="83000">
                  <a:srgbClr val="0070C0"/>
                </a:gs>
              </a:gsLst>
              <a:lin ang="5400000" scaled="0"/>
            </a:gradFill>
            <a:ln w="15875" cap="rnd">
              <a:noFill/>
              <a:tailEnd type="none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직사각형 5"/>
            <p:cNvSpPr/>
            <p:nvPr userDrawn="1"/>
          </p:nvSpPr>
          <p:spPr>
            <a:xfrm>
              <a:off x="477006" y="215362"/>
              <a:ext cx="8166226" cy="599624"/>
            </a:xfrm>
            <a:prstGeom prst="rect">
              <a:avLst/>
            </a:pr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9600000" scaled="0"/>
            </a:gradFill>
            <a:ln w="15875" cap="rnd">
              <a:noFill/>
              <a:tailEnd type="none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자유형 7"/>
            <p:cNvSpPr/>
            <p:nvPr userDrawn="1"/>
          </p:nvSpPr>
          <p:spPr>
            <a:xfrm>
              <a:off x="460858" y="204825"/>
              <a:ext cx="8166876" cy="45719"/>
            </a:xfrm>
            <a:custGeom>
              <a:avLst/>
              <a:gdLst>
                <a:gd name="connsiteX0" fmla="*/ 0 w 8134502"/>
                <a:gd name="connsiteY0" fmla="*/ 0 h 0"/>
                <a:gd name="connsiteX1" fmla="*/ 8134502 w 8134502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34502">
                  <a:moveTo>
                    <a:pt x="0" y="0"/>
                  </a:moveTo>
                  <a:lnTo>
                    <a:pt x="8134502" y="0"/>
                  </a:lnTo>
                </a:path>
              </a:pathLst>
            </a:custGeom>
            <a:noFill/>
            <a:ln w="3175" cap="rnd">
              <a:gradFill>
                <a:gsLst>
                  <a:gs pos="100000">
                    <a:schemeClr val="bg1">
                      <a:lumMod val="85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3000000" scaled="0"/>
              </a:gradFill>
              <a:tailEnd type="none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2" name="자유형 1"/>
            <p:cNvSpPr/>
            <p:nvPr userDrawn="1"/>
          </p:nvSpPr>
          <p:spPr>
            <a:xfrm>
              <a:off x="467829" y="204824"/>
              <a:ext cx="45719" cy="607553"/>
            </a:xfrm>
            <a:custGeom>
              <a:avLst/>
              <a:gdLst>
                <a:gd name="connsiteX0" fmla="*/ 0 w 0"/>
                <a:gd name="connsiteY0" fmla="*/ 0 h 637046"/>
                <a:gd name="connsiteX1" fmla="*/ 0 w 0"/>
                <a:gd name="connsiteY1" fmla="*/ 637046 h 637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637046">
                  <a:moveTo>
                    <a:pt x="0" y="0"/>
                  </a:moveTo>
                  <a:lnTo>
                    <a:pt x="0" y="637046"/>
                  </a:lnTo>
                </a:path>
              </a:pathLst>
            </a:custGeom>
            <a:noFill/>
            <a:ln w="6350" cap="rnd">
              <a:solidFill>
                <a:schemeClr val="bg1">
                  <a:lumMod val="85000"/>
                </a:schemeClr>
              </a:solidFill>
              <a:tailEnd type="none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자유형 8"/>
            <p:cNvSpPr/>
            <p:nvPr userDrawn="1"/>
          </p:nvSpPr>
          <p:spPr>
            <a:xfrm>
              <a:off x="8622069" y="194492"/>
              <a:ext cx="45719" cy="607553"/>
            </a:xfrm>
            <a:custGeom>
              <a:avLst/>
              <a:gdLst>
                <a:gd name="connsiteX0" fmla="*/ 0 w 0"/>
                <a:gd name="connsiteY0" fmla="*/ 0 h 637046"/>
                <a:gd name="connsiteX1" fmla="*/ 0 w 0"/>
                <a:gd name="connsiteY1" fmla="*/ 637046 h 637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637046">
                  <a:moveTo>
                    <a:pt x="0" y="0"/>
                  </a:moveTo>
                  <a:lnTo>
                    <a:pt x="0" y="637046"/>
                  </a:lnTo>
                </a:path>
              </a:pathLst>
            </a:custGeom>
            <a:noFill/>
            <a:ln w="6350" cap="rnd">
              <a:solidFill>
                <a:schemeClr val="bg1">
                  <a:lumMod val="85000"/>
                </a:schemeClr>
              </a:solidFill>
              <a:tailEnd type="none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0988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사각형 13"/>
          <p:cNvSpPr/>
          <p:nvPr/>
        </p:nvSpPr>
        <p:spPr>
          <a:xfrm>
            <a:off x="187121" y="1223755"/>
            <a:ext cx="852533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330325" eaLnBrk="0" latinLnBrk="0" hangingPunct="0">
              <a:buSzPct val="100000"/>
              <a:defRPr/>
            </a:pPr>
            <a:r>
              <a:rPr lang="en-US" altLang="ko-KR" sz="3200" dirty="0" smtClean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(</a:t>
            </a:r>
            <a:r>
              <a:rPr lang="ko-KR" altLang="en-US" sz="3200" dirty="0" smtClean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예시</a:t>
            </a:r>
            <a:r>
              <a:rPr lang="en-US" altLang="ko-KR" sz="3200" dirty="0" smtClean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 </a:t>
            </a:r>
            <a:r>
              <a:rPr lang="ko-KR" altLang="en-US" sz="3200" dirty="0" err="1" smtClean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폐지발전기</a:t>
            </a:r>
            <a:r>
              <a:rPr lang="ko-KR" altLang="en-US" sz="3200" dirty="0" smtClean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3200" dirty="0" err="1" smtClean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동기조상기</a:t>
            </a:r>
            <a:r>
              <a:rPr lang="ko-KR" altLang="en-US" sz="3200" dirty="0" smtClean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전환</a:t>
            </a:r>
            <a:endParaRPr lang="en-US" altLang="ko-KR" sz="3200" dirty="0" smtClean="0">
              <a:solidFill>
                <a:schemeClr val="tx2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 defTabSz="1330325" eaLnBrk="0" latinLnBrk="0" hangingPunct="0">
              <a:buSzPct val="100000"/>
              <a:defRPr/>
            </a:pPr>
            <a:r>
              <a:rPr lang="ko-KR" altLang="en-US" sz="3200" dirty="0" smtClean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핵심기술 개발</a:t>
            </a:r>
            <a:endParaRPr lang="ko-KR" altLang="en-US" sz="3200" dirty="0">
              <a:solidFill>
                <a:schemeClr val="tx2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5" name="자유형 14"/>
          <p:cNvSpPr/>
          <p:nvPr/>
        </p:nvSpPr>
        <p:spPr>
          <a:xfrm flipV="1">
            <a:off x="594721" y="2798216"/>
            <a:ext cx="7954557" cy="45719"/>
          </a:xfrm>
          <a:custGeom>
            <a:avLst/>
            <a:gdLst>
              <a:gd name="connsiteX0" fmla="*/ 0 w 8334302"/>
              <a:gd name="connsiteY0" fmla="*/ 0 h 0"/>
              <a:gd name="connsiteX1" fmla="*/ 8334302 w 833430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34302">
                <a:moveTo>
                  <a:pt x="0" y="0"/>
                </a:moveTo>
                <a:lnTo>
                  <a:pt x="8334302" y="0"/>
                </a:lnTo>
              </a:path>
            </a:pathLst>
          </a:custGeom>
          <a:noFill/>
          <a:ln w="19050" cap="rnd">
            <a:solidFill>
              <a:schemeClr val="accent1">
                <a:lumMod val="75000"/>
              </a:schemeClr>
            </a:solidFill>
            <a:tailEnd type="none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grpSp>
        <p:nvGrpSpPr>
          <p:cNvPr id="26" name="그룹 25"/>
          <p:cNvGrpSpPr/>
          <p:nvPr/>
        </p:nvGrpSpPr>
        <p:grpSpPr>
          <a:xfrm>
            <a:off x="1287074" y="5814265"/>
            <a:ext cx="7846762" cy="432000"/>
            <a:chOff x="1297238" y="4356000"/>
            <a:chExt cx="7846762" cy="432000"/>
          </a:xfrm>
        </p:grpSpPr>
        <p:sp>
          <p:nvSpPr>
            <p:cNvPr id="16" name="모서리가 둥근 직사각형 15"/>
            <p:cNvSpPr/>
            <p:nvPr/>
          </p:nvSpPr>
          <p:spPr>
            <a:xfrm>
              <a:off x="1297238" y="4356000"/>
              <a:ext cx="1329148" cy="432000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 w="9525" cap="rnd">
              <a:noFill/>
              <a:tailEnd type="none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Aft>
                  <a:spcPct val="0"/>
                </a:spcAft>
                <a:buClr>
                  <a:prstClr val="black">
                    <a:lumMod val="85000"/>
                    <a:lumOff val="15000"/>
                  </a:prstClr>
                </a:buClr>
              </a:pPr>
              <a:r>
                <a:rPr kumimoji="1" lang="ko-KR" altLang="en-US" sz="2000" b="1" dirty="0" smtClean="0">
                  <a:gradFill>
                    <a:gsLst>
                      <a:gs pos="100000">
                        <a:schemeClr val="bg1"/>
                      </a:gs>
                      <a:gs pos="100000">
                        <a:srgbClr val="FFFFFF">
                          <a:lumMod val="85000"/>
                          <a:alpha val="0"/>
                        </a:srgbClr>
                      </a:gs>
                    </a:gsLst>
                    <a:lin ang="10800000" scaled="0"/>
                  </a:gradFill>
                  <a:latin typeface="나눔고딕 ExtraBold" pitchFamily="50" charset="-127"/>
                  <a:ea typeface="나눔고딕 ExtraBold" pitchFamily="50" charset="-127"/>
                </a:rPr>
                <a:t>기 관 명</a:t>
              </a:r>
              <a:endParaRPr kumimoji="1" lang="ko-KR" altLang="en-US" sz="2000" b="1" dirty="0">
                <a:gradFill>
                  <a:gsLst>
                    <a:gs pos="100000">
                      <a:schemeClr val="bg1"/>
                    </a:gs>
                    <a:gs pos="100000">
                      <a:srgbClr val="FFFFFF">
                        <a:lumMod val="85000"/>
                        <a:alpha val="0"/>
                      </a:srgbClr>
                    </a:gs>
                  </a:gsLst>
                  <a:lin ang="10800000" scaled="0"/>
                </a:gra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18" name="Text Box 5"/>
            <p:cNvSpPr txBox="1">
              <a:spLocks noChangeArrowheads="1"/>
            </p:cNvSpPr>
            <p:nvPr/>
          </p:nvSpPr>
          <p:spPr bwMode="auto">
            <a:xfrm>
              <a:off x="2715960" y="4356000"/>
              <a:ext cx="6428040" cy="4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000" tIns="36000" rIns="36000" bIns="36000" anchor="ctr" anchorCtr="0">
              <a:no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lvl="0" eaLnBrk="1" latinLnBrk="0" hangingPunct="1">
                <a:defRPr/>
              </a:pPr>
              <a:endParaRPr lang="ko-KR" altLang="en-US" sz="2200" b="1" kern="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00589A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anose="020B0604020202020204" pitchFamily="34" charset="0"/>
              </a:endParaRPr>
            </a:p>
          </p:txBody>
        </p:sp>
      </p:grp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3156928" y="3775230"/>
            <a:ext cx="261330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lvl="0" algn="ctr" eaLnBrk="1" latinLnBrk="0" hangingPunct="1">
              <a:defRPr/>
            </a:pPr>
            <a:r>
              <a:rPr lang="en-US" altLang="ko-KR" sz="2200" b="1" kern="0" dirty="0" smtClean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00589A"/>
                    </a:gs>
                  </a:gsLst>
                  <a:lin ang="5400000" scaled="0"/>
                </a:gradFill>
                <a:latin typeface="HY견고딕" panose="02030600000101010101" pitchFamily="18" charset="-127"/>
                <a:ea typeface="HY견고딕" panose="02030600000101010101" pitchFamily="18" charset="-127"/>
                <a:cs typeface="Arial" panose="020B0604020202020204" pitchFamily="34" charset="0"/>
              </a:rPr>
              <a:t>2022. 00. 00.</a:t>
            </a:r>
            <a:endParaRPr lang="ko-KR" altLang="en-US" sz="2200" b="1" kern="0" dirty="0">
              <a:gradFill>
                <a:gsLst>
                  <a:gs pos="100000">
                    <a:schemeClr val="tx1">
                      <a:lumMod val="75000"/>
                      <a:lumOff val="25000"/>
                    </a:schemeClr>
                  </a:gs>
                  <a:gs pos="100000">
                    <a:srgbClr val="00589A"/>
                  </a:gs>
                </a:gsLst>
                <a:lin ang="5400000" scaled="0"/>
              </a:gradFill>
              <a:latin typeface="HY견고딕" panose="02030600000101010101" pitchFamily="18" charset="-127"/>
              <a:ea typeface="HY견고딕" panose="02030600000101010101" pitchFamily="18" charset="-127"/>
              <a:cs typeface="Arial" panose="020B0604020202020204" pitchFamily="34" charset="0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7562" y="3148864"/>
            <a:ext cx="3036071" cy="2426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963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 bwMode="auto">
          <a:xfrm>
            <a:off x="478159" y="242257"/>
            <a:ext cx="3116559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3000" b="1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HY헤드라인M" panose="02030600000101010101" pitchFamily="18" charset="-127"/>
                <a:ea typeface="HY헤드라인M" panose="02030600000101010101" pitchFamily="18" charset="-127"/>
              </a:rPr>
              <a:t>VI. </a:t>
            </a:r>
            <a:r>
              <a:rPr lang="ko-KR" altLang="en-US" sz="3000" b="1" dirty="0" smtClean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HY헤드라인M" panose="02030600000101010101" pitchFamily="18" charset="-127"/>
                <a:ea typeface="HY헤드라인M" panose="02030600000101010101" pitchFamily="18" charset="-127"/>
              </a:rPr>
              <a:t>안전확보 방안</a:t>
            </a:r>
            <a:endParaRPr lang="ko-KR" altLang="en-US" sz="3000" b="1" dirty="0">
              <a:gradFill>
                <a:gsLst>
                  <a:gs pos="100000">
                    <a:prstClr val="black">
                      <a:lumMod val="75000"/>
                      <a:lumOff val="25000"/>
                    </a:prstClr>
                  </a:gs>
                  <a:gs pos="100000">
                    <a:srgbClr val="4F81BD">
                      <a:tint val="23500"/>
                      <a:satMod val="160000"/>
                    </a:srgbClr>
                  </a:gs>
                </a:gsLst>
                <a:lin ang="5400000" scaled="0"/>
              </a:gra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578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직사각형 152">
            <a:extLst>
              <a:ext uri="{FF2B5EF4-FFF2-40B4-BE49-F238E27FC236}">
                <a16:creationId xmlns:a16="http://schemas.microsoft.com/office/drawing/2014/main" id="{11F7B7A8-474D-4B9A-935E-5350B2A801D3}"/>
              </a:ext>
            </a:extLst>
          </p:cNvPr>
          <p:cNvSpPr/>
          <p:nvPr/>
        </p:nvSpPr>
        <p:spPr>
          <a:xfrm>
            <a:off x="521550" y="233645"/>
            <a:ext cx="81909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000" b="1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HY헤드라인M" panose="02030600000101010101" pitchFamily="18" charset="-127"/>
                <a:ea typeface="HY헤드라인M" panose="02030600000101010101" pitchFamily="18" charset="-127"/>
              </a:rPr>
              <a:t>VII</a:t>
            </a:r>
            <a:r>
              <a:rPr lang="en-US" altLang="ko-KR" sz="3000" b="1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HY헤드라인M" panose="02030600000101010101" pitchFamily="18" charset="-127"/>
                <a:ea typeface="HY헤드라인M" panose="02030600000101010101" pitchFamily="18" charset="-127"/>
              </a:rPr>
              <a:t>. </a:t>
            </a:r>
            <a:r>
              <a:rPr lang="ko-KR" altLang="en-US" sz="3000" b="1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HY헤드라인M" panose="02030600000101010101" pitchFamily="18" charset="-127"/>
                <a:ea typeface="HY헤드라인M" panose="02030600000101010101" pitchFamily="18" charset="-127"/>
              </a:rPr>
              <a:t>연구협력 및 사업화 방안</a:t>
            </a:r>
          </a:p>
        </p:txBody>
      </p:sp>
    </p:spTree>
    <p:extLst>
      <p:ext uri="{BB962C8B-B14F-4D97-AF65-F5344CB8AC3E}">
        <p14:creationId xmlns:p14="http://schemas.microsoft.com/office/powerpoint/2010/main" val="13662015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Picture 2" descr="C:\Users\Administrator\Desktop\보도용-1페이지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390" b="85807"/>
          <a:stretch/>
        </p:blipFill>
        <p:spPr bwMode="auto">
          <a:xfrm>
            <a:off x="251520" y="123110"/>
            <a:ext cx="8838660" cy="973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직사각형 105"/>
          <p:cNvSpPr/>
          <p:nvPr/>
        </p:nvSpPr>
        <p:spPr>
          <a:xfrm>
            <a:off x="2051720" y="2393885"/>
            <a:ext cx="511256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330325" eaLnBrk="0" latinLnBrk="0" hangingPunct="0">
              <a:buSzPct val="100000"/>
              <a:defRPr/>
            </a:pPr>
            <a:r>
              <a:rPr lang="ko-KR" altLang="en-US" sz="6600" b="1" kern="0" spc="-300" dirty="0">
                <a:gradFill>
                  <a:gsLst>
                    <a:gs pos="0">
                      <a:srgbClr val="1F497D">
                        <a:lumMod val="50000"/>
                      </a:srgbClr>
                    </a:gs>
                    <a:gs pos="100000">
                      <a:srgbClr val="004D86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참고자료 </a:t>
            </a:r>
          </a:p>
        </p:txBody>
      </p:sp>
    </p:spTree>
    <p:extLst>
      <p:ext uri="{BB962C8B-B14F-4D97-AF65-F5344CB8AC3E}">
        <p14:creationId xmlns:p14="http://schemas.microsoft.com/office/powerpoint/2010/main" val="2890427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사각형 13"/>
          <p:cNvSpPr/>
          <p:nvPr/>
        </p:nvSpPr>
        <p:spPr>
          <a:xfrm>
            <a:off x="1979712" y="965719"/>
            <a:ext cx="602128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97744" eaLnBrk="0" latinLnBrk="0" hangingPunct="0">
              <a:buSzPct val="100000"/>
              <a:defRPr/>
            </a:pPr>
            <a:r>
              <a:rPr lang="ko-KR" altLang="en-US" sz="3000" b="1" kern="0" dirty="0">
                <a:gradFill>
                  <a:gsLst>
                    <a:gs pos="0">
                      <a:srgbClr val="1F497D">
                        <a:lumMod val="50000"/>
                      </a:srgbClr>
                    </a:gs>
                    <a:gs pos="100000">
                      <a:srgbClr val="004D86"/>
                    </a:gs>
                  </a:gsLst>
                  <a:lin ang="5400000" scaled="0"/>
                </a:gradFill>
                <a:latin typeface="HY헤드라인M" panose="02030600000101010101" pitchFamily="18" charset="-127"/>
                <a:ea typeface="HY헤드라인M" panose="02030600000101010101" pitchFamily="18" charset="-127"/>
              </a:rPr>
              <a:t>목차</a:t>
            </a:r>
          </a:p>
        </p:txBody>
      </p:sp>
      <p:sp>
        <p:nvSpPr>
          <p:cNvPr id="15" name="자유형 14"/>
          <p:cNvSpPr/>
          <p:nvPr/>
        </p:nvSpPr>
        <p:spPr>
          <a:xfrm flipV="1">
            <a:off x="2035083" y="1646803"/>
            <a:ext cx="5965918" cy="34289"/>
          </a:xfrm>
          <a:custGeom>
            <a:avLst/>
            <a:gdLst>
              <a:gd name="connsiteX0" fmla="*/ 0 w 8334302"/>
              <a:gd name="connsiteY0" fmla="*/ 0 h 0"/>
              <a:gd name="connsiteX1" fmla="*/ 8334302 w 833430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34302">
                <a:moveTo>
                  <a:pt x="0" y="0"/>
                </a:moveTo>
                <a:lnTo>
                  <a:pt x="8334302" y="0"/>
                </a:lnTo>
              </a:path>
            </a:pathLst>
          </a:custGeom>
          <a:noFill/>
          <a:ln w="19050" cap="rnd">
            <a:solidFill>
              <a:schemeClr val="accent1">
                <a:lumMod val="75000"/>
              </a:schemeClr>
            </a:solidFill>
            <a:tailEnd type="none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solidFill>
                <a:prstClr val="white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2665983" y="1910232"/>
            <a:ext cx="5319210" cy="324000"/>
            <a:chOff x="2051720" y="4356000"/>
            <a:chExt cx="7092280" cy="432000"/>
          </a:xfrm>
        </p:grpSpPr>
        <p:sp>
          <p:nvSpPr>
            <p:cNvPr id="34" name="모서리가 둥근 직사각형 33"/>
            <p:cNvSpPr/>
            <p:nvPr/>
          </p:nvSpPr>
          <p:spPr>
            <a:xfrm>
              <a:off x="2051720" y="4356000"/>
              <a:ext cx="574666" cy="432000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 w="9525" cap="rnd">
              <a:noFill/>
              <a:tailEnd type="none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7000" tIns="27000" rIns="27000" bIns="27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Aft>
                  <a:spcPct val="0"/>
                </a:spcAft>
                <a:buClr>
                  <a:prstClr val="black">
                    <a:lumMod val="85000"/>
                    <a:lumOff val="15000"/>
                  </a:prstClr>
                </a:buClr>
              </a:pPr>
              <a:r>
                <a:rPr kumimoji="1" lang="en-US" altLang="ko-KR" b="1" dirty="0">
                  <a:gradFill>
                    <a:gsLst>
                      <a:gs pos="100000">
                        <a:schemeClr val="bg1"/>
                      </a:gs>
                      <a:gs pos="100000">
                        <a:srgbClr val="FFFFFF">
                          <a:lumMod val="85000"/>
                          <a:alpha val="0"/>
                        </a:srgbClr>
                      </a:gs>
                    </a:gsLst>
                    <a:lin ang="10800000" scaled="0"/>
                  </a:gra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Ⅰ</a:t>
              </a:r>
              <a:endParaRPr kumimoji="1" lang="ko-KR" altLang="en-US" b="1" dirty="0">
                <a:gradFill>
                  <a:gsLst>
                    <a:gs pos="100000">
                      <a:schemeClr val="bg1"/>
                    </a:gs>
                    <a:gs pos="100000">
                      <a:srgbClr val="FFFFFF">
                        <a:lumMod val="85000"/>
                        <a:alpha val="0"/>
                      </a:srgbClr>
                    </a:gs>
                  </a:gsLst>
                  <a:lin ang="10800000" scaled="0"/>
                </a:gradFill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  <p:sp>
          <p:nvSpPr>
            <p:cNvPr id="35" name="Text Box 5"/>
            <p:cNvSpPr txBox="1">
              <a:spLocks noChangeArrowheads="1"/>
            </p:cNvSpPr>
            <p:nvPr/>
          </p:nvSpPr>
          <p:spPr bwMode="auto">
            <a:xfrm>
              <a:off x="2715960" y="4356000"/>
              <a:ext cx="6428040" cy="4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27000" tIns="27000" rIns="27000" bIns="27000" anchor="ctr" anchorCtr="0">
              <a:no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lvl="0" eaLnBrk="1" latinLnBrk="0" hangingPunct="1">
                <a:defRPr/>
              </a:pPr>
              <a:r>
                <a:rPr lang="ko-KR" altLang="en-US" b="1" kern="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0589A"/>
                      </a:gs>
                    </a:gsLst>
                    <a:lin ang="5400000" scaled="0"/>
                  </a:gradFill>
                  <a:latin typeface="HY헤드라인M" panose="02030600000101010101" pitchFamily="18" charset="-127"/>
                  <a:ea typeface="HY헤드라인M" panose="02030600000101010101" pitchFamily="18" charset="-127"/>
                  <a:cs typeface="Arial" panose="020B0604020202020204" pitchFamily="34" charset="0"/>
                </a:rPr>
                <a:t>연구</a:t>
              </a:r>
              <a:r>
                <a:rPr lang="en-US" altLang="ko-KR" b="1" kern="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0589A"/>
                      </a:gs>
                    </a:gsLst>
                    <a:lin ang="5400000" scaled="0"/>
                  </a:gradFill>
                  <a:latin typeface="HY헤드라인M" panose="02030600000101010101" pitchFamily="18" charset="-127"/>
                  <a:ea typeface="HY헤드라인M" panose="02030600000101010101" pitchFamily="18" charset="-127"/>
                  <a:cs typeface="Arial" panose="020B0604020202020204" pitchFamily="34" charset="0"/>
                </a:rPr>
                <a:t> </a:t>
              </a:r>
              <a:r>
                <a:rPr lang="ko-KR" altLang="en-US" b="1" kern="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0589A"/>
                      </a:gs>
                    </a:gsLst>
                    <a:lin ang="5400000" scaled="0"/>
                  </a:gradFill>
                  <a:latin typeface="HY헤드라인M" panose="02030600000101010101" pitchFamily="18" charset="-127"/>
                  <a:ea typeface="HY헤드라인M" panose="02030600000101010101" pitchFamily="18" charset="-127"/>
                  <a:cs typeface="Arial" panose="020B0604020202020204" pitchFamily="34" charset="0"/>
                </a:rPr>
                <a:t>개요</a:t>
              </a:r>
            </a:p>
          </p:txBody>
        </p:sp>
      </p:grpSp>
      <p:grpSp>
        <p:nvGrpSpPr>
          <p:cNvPr id="51" name="그룹 50"/>
          <p:cNvGrpSpPr/>
          <p:nvPr/>
        </p:nvGrpSpPr>
        <p:grpSpPr>
          <a:xfrm>
            <a:off x="2665983" y="2572710"/>
            <a:ext cx="5319210" cy="324000"/>
            <a:chOff x="2051720" y="4356000"/>
            <a:chExt cx="7092280" cy="432000"/>
          </a:xfrm>
        </p:grpSpPr>
        <p:sp>
          <p:nvSpPr>
            <p:cNvPr id="52" name="모서리가 둥근 직사각형 51"/>
            <p:cNvSpPr/>
            <p:nvPr/>
          </p:nvSpPr>
          <p:spPr>
            <a:xfrm>
              <a:off x="2051720" y="4356000"/>
              <a:ext cx="574666" cy="432000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 w="9525" cap="rnd">
              <a:noFill/>
              <a:tailEnd type="none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7000" tIns="27000" rIns="27000" bIns="27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Aft>
                  <a:spcPct val="0"/>
                </a:spcAft>
                <a:buClr>
                  <a:prstClr val="black">
                    <a:lumMod val="85000"/>
                    <a:lumOff val="15000"/>
                  </a:prstClr>
                </a:buClr>
              </a:pPr>
              <a:r>
                <a:rPr kumimoji="1" lang="en-US" altLang="ko-KR" b="1" dirty="0">
                  <a:gradFill>
                    <a:gsLst>
                      <a:gs pos="100000">
                        <a:schemeClr val="bg1"/>
                      </a:gs>
                      <a:gs pos="100000">
                        <a:srgbClr val="FFFFFF">
                          <a:lumMod val="85000"/>
                          <a:alpha val="0"/>
                        </a:srgbClr>
                      </a:gs>
                    </a:gsLst>
                    <a:lin ang="10800000" scaled="0"/>
                  </a:gra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Ⅱ</a:t>
              </a:r>
              <a:endParaRPr kumimoji="1" lang="ko-KR" altLang="en-US" b="1" dirty="0">
                <a:gradFill>
                  <a:gsLst>
                    <a:gs pos="100000">
                      <a:schemeClr val="bg1"/>
                    </a:gs>
                    <a:gs pos="100000">
                      <a:srgbClr val="FFFFFF">
                        <a:lumMod val="85000"/>
                        <a:alpha val="0"/>
                      </a:srgbClr>
                    </a:gs>
                  </a:gsLst>
                  <a:lin ang="10800000" scaled="0"/>
                </a:gradFill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  <p:sp>
          <p:nvSpPr>
            <p:cNvPr id="53" name="Text Box 5"/>
            <p:cNvSpPr txBox="1">
              <a:spLocks noChangeArrowheads="1"/>
            </p:cNvSpPr>
            <p:nvPr/>
          </p:nvSpPr>
          <p:spPr bwMode="auto">
            <a:xfrm>
              <a:off x="2715960" y="4356000"/>
              <a:ext cx="6428040" cy="4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27000" tIns="27000" rIns="27000" bIns="27000" anchor="ctr" anchorCtr="0">
              <a:no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lvl="0" eaLnBrk="1" latinLnBrk="0" hangingPunct="1">
                <a:defRPr/>
              </a:pPr>
              <a:r>
                <a:rPr lang="ko-KR" altLang="en-US" b="1" kern="0" dirty="0" smtClean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0589A"/>
                      </a:gs>
                    </a:gsLst>
                    <a:lin ang="5400000" scaled="0"/>
                  </a:gradFill>
                  <a:latin typeface="HY헤드라인M" panose="02030600000101010101" pitchFamily="18" charset="-127"/>
                  <a:ea typeface="HY헤드라인M" panose="02030600000101010101" pitchFamily="18" charset="-127"/>
                  <a:cs typeface="Arial" panose="020B0604020202020204" pitchFamily="34" charset="0"/>
                </a:rPr>
                <a:t>연구개발 </a:t>
              </a:r>
              <a:r>
                <a:rPr lang="ko-KR" altLang="en-US" b="1" kern="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0589A"/>
                      </a:gs>
                    </a:gsLst>
                    <a:lin ang="5400000" scaled="0"/>
                  </a:gradFill>
                  <a:latin typeface="HY헤드라인M" panose="02030600000101010101" pitchFamily="18" charset="-127"/>
                  <a:ea typeface="HY헤드라인M" panose="02030600000101010101" pitchFamily="18" charset="-127"/>
                  <a:cs typeface="Arial" panose="020B0604020202020204" pitchFamily="34" charset="0"/>
                </a:rPr>
                <a:t>필요성</a:t>
              </a:r>
            </a:p>
          </p:txBody>
        </p:sp>
      </p:grpSp>
      <p:grpSp>
        <p:nvGrpSpPr>
          <p:cNvPr id="54" name="그룹 53"/>
          <p:cNvGrpSpPr/>
          <p:nvPr/>
        </p:nvGrpSpPr>
        <p:grpSpPr>
          <a:xfrm>
            <a:off x="2665983" y="3235188"/>
            <a:ext cx="5319210" cy="324000"/>
            <a:chOff x="2051720" y="4356000"/>
            <a:chExt cx="7092280" cy="432000"/>
          </a:xfrm>
        </p:grpSpPr>
        <p:sp>
          <p:nvSpPr>
            <p:cNvPr id="55" name="모서리가 둥근 직사각형 54"/>
            <p:cNvSpPr/>
            <p:nvPr/>
          </p:nvSpPr>
          <p:spPr>
            <a:xfrm>
              <a:off x="2051720" y="4356000"/>
              <a:ext cx="574666" cy="432000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 w="9525" cap="rnd">
              <a:noFill/>
              <a:tailEnd type="none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7000" tIns="27000" rIns="27000" bIns="27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Aft>
                  <a:spcPct val="0"/>
                </a:spcAft>
                <a:buClr>
                  <a:prstClr val="black">
                    <a:lumMod val="85000"/>
                    <a:lumOff val="15000"/>
                  </a:prstClr>
                </a:buClr>
              </a:pPr>
              <a:r>
                <a:rPr kumimoji="1" lang="en-US" altLang="ko-KR" b="1" dirty="0">
                  <a:gradFill>
                    <a:gsLst>
                      <a:gs pos="100000">
                        <a:schemeClr val="bg1"/>
                      </a:gs>
                      <a:gs pos="100000">
                        <a:srgbClr val="FFFFFF">
                          <a:lumMod val="85000"/>
                          <a:alpha val="0"/>
                        </a:srgbClr>
                      </a:gs>
                    </a:gsLst>
                    <a:lin ang="10800000" scaled="0"/>
                  </a:gra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Ⅲ</a:t>
              </a:r>
              <a:endParaRPr kumimoji="1" lang="ko-KR" altLang="en-US" b="1" dirty="0">
                <a:gradFill>
                  <a:gsLst>
                    <a:gs pos="100000">
                      <a:schemeClr val="bg1"/>
                    </a:gs>
                    <a:gs pos="100000">
                      <a:srgbClr val="FFFFFF">
                        <a:lumMod val="85000"/>
                        <a:alpha val="0"/>
                      </a:srgbClr>
                    </a:gs>
                  </a:gsLst>
                  <a:lin ang="10800000" scaled="0"/>
                </a:gradFill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  <p:sp>
          <p:nvSpPr>
            <p:cNvPr id="56" name="Text Box 5"/>
            <p:cNvSpPr txBox="1">
              <a:spLocks noChangeArrowheads="1"/>
            </p:cNvSpPr>
            <p:nvPr/>
          </p:nvSpPr>
          <p:spPr bwMode="auto">
            <a:xfrm>
              <a:off x="2715960" y="4356000"/>
              <a:ext cx="6428040" cy="4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27000" tIns="27000" rIns="27000" bIns="27000" anchor="ctr" anchorCtr="0">
              <a:no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lvl="0" eaLnBrk="1" latinLnBrk="0" hangingPunct="1">
                <a:defRPr/>
              </a:pPr>
              <a:r>
                <a:rPr lang="ko-KR" altLang="en-US" b="1" kern="0" dirty="0" smtClean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0589A"/>
                      </a:gs>
                    </a:gsLst>
                    <a:lin ang="5400000" scaled="0"/>
                  </a:gradFill>
                  <a:latin typeface="HY헤드라인M" panose="02030600000101010101" pitchFamily="18" charset="-127"/>
                  <a:ea typeface="HY헤드라인M" panose="02030600000101010101" pitchFamily="18" charset="-127"/>
                  <a:cs typeface="Arial" panose="020B0604020202020204" pitchFamily="34" charset="0"/>
                </a:rPr>
                <a:t>연구개발 </a:t>
              </a:r>
              <a:r>
                <a:rPr lang="ko-KR" altLang="en-US" b="1" kern="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0589A"/>
                      </a:gs>
                    </a:gsLst>
                    <a:lin ang="5400000" scaled="0"/>
                  </a:gradFill>
                  <a:latin typeface="HY헤드라인M" panose="02030600000101010101" pitchFamily="18" charset="-127"/>
                  <a:ea typeface="HY헤드라인M" panose="02030600000101010101" pitchFamily="18" charset="-127"/>
                  <a:cs typeface="Arial" panose="020B0604020202020204" pitchFamily="34" charset="0"/>
                </a:rPr>
                <a:t>내용</a:t>
              </a:r>
            </a:p>
          </p:txBody>
        </p:sp>
      </p:grpSp>
      <p:grpSp>
        <p:nvGrpSpPr>
          <p:cNvPr id="2" name="그룹 1"/>
          <p:cNvGrpSpPr/>
          <p:nvPr/>
        </p:nvGrpSpPr>
        <p:grpSpPr>
          <a:xfrm>
            <a:off x="2665983" y="3897666"/>
            <a:ext cx="5319210" cy="333194"/>
            <a:chOff x="2681790" y="4379333"/>
            <a:chExt cx="5319210" cy="333194"/>
          </a:xfrm>
        </p:grpSpPr>
        <p:sp>
          <p:nvSpPr>
            <p:cNvPr id="65" name="Text Box 5"/>
            <p:cNvSpPr txBox="1">
              <a:spLocks noChangeArrowheads="1"/>
            </p:cNvSpPr>
            <p:nvPr/>
          </p:nvSpPr>
          <p:spPr bwMode="auto">
            <a:xfrm>
              <a:off x="3179970" y="4379333"/>
              <a:ext cx="4821030" cy="32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27000" tIns="27000" rIns="27000" bIns="27000" anchor="ctr" anchorCtr="0">
              <a:no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lvl="0" eaLnBrk="1" latinLnBrk="0" hangingPunct="1">
                <a:defRPr/>
              </a:pPr>
              <a:r>
                <a:rPr lang="ko-KR" altLang="en-US" b="1" kern="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0589A"/>
                      </a:gs>
                    </a:gsLst>
                    <a:lin ang="5400000" scaled="0"/>
                  </a:gradFill>
                  <a:latin typeface="HY헤드라인M" panose="02030600000101010101" pitchFamily="18" charset="-127"/>
                  <a:ea typeface="HY헤드라인M" panose="02030600000101010101" pitchFamily="18" charset="-127"/>
                  <a:cs typeface="Arial" panose="020B0604020202020204" pitchFamily="34" charset="0"/>
                </a:rPr>
                <a:t>추진 체계 및 일정</a:t>
              </a:r>
            </a:p>
          </p:txBody>
        </p:sp>
        <p:sp>
          <p:nvSpPr>
            <p:cNvPr id="67" name="모서리가 둥근 직사각형 66"/>
            <p:cNvSpPr/>
            <p:nvPr/>
          </p:nvSpPr>
          <p:spPr>
            <a:xfrm>
              <a:off x="2681790" y="4388527"/>
              <a:ext cx="431000" cy="324000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 w="9525" cap="rnd">
              <a:noFill/>
              <a:tailEnd type="none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7000" tIns="27000" rIns="27000" bIns="27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Aft>
                  <a:spcPct val="0"/>
                </a:spcAft>
                <a:buClr>
                  <a:prstClr val="black">
                    <a:lumMod val="85000"/>
                    <a:lumOff val="15000"/>
                  </a:prstClr>
                </a:buClr>
              </a:pPr>
              <a:r>
                <a:rPr kumimoji="1" lang="en-US" altLang="ko-KR" b="1" dirty="0" smtClean="0">
                  <a:gradFill>
                    <a:gsLst>
                      <a:gs pos="100000">
                        <a:schemeClr val="bg1"/>
                      </a:gs>
                      <a:gs pos="100000">
                        <a:srgbClr val="FFFFFF">
                          <a:lumMod val="85000"/>
                          <a:alpha val="0"/>
                        </a:srgbClr>
                      </a:gs>
                    </a:gsLst>
                    <a:lin ang="10800000" scaled="0"/>
                  </a:gra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IV</a:t>
              </a:r>
              <a:endParaRPr kumimoji="1" lang="ko-KR" altLang="en-US" b="1" dirty="0">
                <a:gradFill>
                  <a:gsLst>
                    <a:gs pos="100000">
                      <a:schemeClr val="bg1"/>
                    </a:gs>
                    <a:gs pos="100000">
                      <a:srgbClr val="FFFFFF">
                        <a:lumMod val="85000"/>
                        <a:alpha val="0"/>
                      </a:srgbClr>
                    </a:gs>
                  </a:gsLst>
                  <a:lin ang="10800000" scaled="0"/>
                </a:gradFill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2665983" y="5912682"/>
            <a:ext cx="5335017" cy="333194"/>
            <a:chOff x="2682953" y="5912682"/>
            <a:chExt cx="5335017" cy="333194"/>
          </a:xfrm>
        </p:grpSpPr>
        <p:sp>
          <p:nvSpPr>
            <p:cNvPr id="68" name="Text Box 5"/>
            <p:cNvSpPr txBox="1">
              <a:spLocks noChangeArrowheads="1"/>
            </p:cNvSpPr>
            <p:nvPr/>
          </p:nvSpPr>
          <p:spPr bwMode="auto">
            <a:xfrm>
              <a:off x="3196940" y="5912682"/>
              <a:ext cx="4821030" cy="32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27000" tIns="27000" rIns="27000" bIns="27000" anchor="ctr" anchorCtr="0">
              <a:no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lvl="0" eaLnBrk="1" latinLnBrk="0" hangingPunct="1">
                <a:defRPr/>
              </a:pPr>
              <a:r>
                <a:rPr lang="ko-KR" altLang="en-US" b="1" kern="0" dirty="0" smtClean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0589A"/>
                      </a:gs>
                    </a:gsLst>
                    <a:lin ang="5400000" scaled="0"/>
                  </a:gradFill>
                  <a:latin typeface="HY헤드라인M" panose="02030600000101010101" pitchFamily="18" charset="-127"/>
                  <a:ea typeface="HY헤드라인M" panose="02030600000101010101" pitchFamily="18" charset="-127"/>
                  <a:cs typeface="Arial" panose="020B0604020202020204" pitchFamily="34" charset="0"/>
                </a:rPr>
                <a:t>연구협력 </a:t>
              </a:r>
              <a:r>
                <a:rPr lang="ko-KR" altLang="en-US" b="1" kern="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0589A"/>
                      </a:gs>
                    </a:gsLst>
                    <a:lin ang="5400000" scaled="0"/>
                  </a:gradFill>
                  <a:latin typeface="HY헤드라인M" panose="02030600000101010101" pitchFamily="18" charset="-127"/>
                  <a:ea typeface="HY헤드라인M" panose="02030600000101010101" pitchFamily="18" charset="-127"/>
                  <a:cs typeface="Arial" panose="020B0604020202020204" pitchFamily="34" charset="0"/>
                </a:rPr>
                <a:t>및 사업화 </a:t>
              </a:r>
              <a:r>
                <a:rPr lang="ko-KR" altLang="en-US" b="1" kern="0" dirty="0" smtClean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0589A"/>
                      </a:gs>
                    </a:gsLst>
                    <a:lin ang="5400000" scaled="0"/>
                  </a:gradFill>
                  <a:latin typeface="HY헤드라인M" panose="02030600000101010101" pitchFamily="18" charset="-127"/>
                  <a:ea typeface="HY헤드라인M" panose="02030600000101010101" pitchFamily="18" charset="-127"/>
                  <a:cs typeface="Arial" panose="020B0604020202020204" pitchFamily="34" charset="0"/>
                </a:rPr>
                <a:t>방안</a:t>
              </a:r>
              <a:endParaRPr lang="ko-KR" altLang="en-US" b="1" kern="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00589A"/>
                    </a:gs>
                  </a:gsLst>
                  <a:lin ang="5400000" scaled="0"/>
                </a:gradFill>
                <a:latin typeface="HY헤드라인M" panose="02030600000101010101" pitchFamily="18" charset="-127"/>
                <a:ea typeface="HY헤드라인M" panose="02030600000101010101" pitchFamily="18" charset="-127"/>
                <a:cs typeface="Arial" panose="020B0604020202020204" pitchFamily="34" charset="0"/>
              </a:endParaRPr>
            </a:p>
          </p:txBody>
        </p:sp>
        <p:sp>
          <p:nvSpPr>
            <p:cNvPr id="23" name="모서리가 둥근 직사각형 22"/>
            <p:cNvSpPr/>
            <p:nvPr/>
          </p:nvSpPr>
          <p:spPr>
            <a:xfrm>
              <a:off x="2682953" y="5921876"/>
              <a:ext cx="424405" cy="324000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 w="9525" cap="rnd">
              <a:noFill/>
              <a:tailEnd type="none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7000" tIns="27000" rIns="27000" bIns="27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Aft>
                  <a:spcPct val="0"/>
                </a:spcAft>
                <a:buClr>
                  <a:prstClr val="black">
                    <a:lumMod val="85000"/>
                    <a:lumOff val="15000"/>
                  </a:prstClr>
                </a:buClr>
              </a:pPr>
              <a:r>
                <a:rPr kumimoji="1" lang="en-US" altLang="ko-KR" b="1" dirty="0">
                  <a:gradFill>
                    <a:gsLst>
                      <a:gs pos="100000">
                        <a:schemeClr val="bg1"/>
                      </a:gs>
                      <a:gs pos="100000">
                        <a:srgbClr val="FFFFFF">
                          <a:lumMod val="85000"/>
                          <a:alpha val="0"/>
                        </a:srgbClr>
                      </a:gs>
                    </a:gsLst>
                    <a:lin ang="10800000" scaled="0"/>
                  </a:gradFill>
                  <a:latin typeface="맑은 고딕" panose="020B0503020000020004" pitchFamily="50" charset="-127"/>
                </a:rPr>
                <a:t>VII</a:t>
              </a:r>
              <a:endParaRPr kumimoji="1" lang="ko-KR" altLang="en-US" b="1" dirty="0">
                <a:gradFill>
                  <a:gsLst>
                    <a:gs pos="100000">
                      <a:schemeClr val="bg1"/>
                    </a:gs>
                    <a:gs pos="100000">
                      <a:srgbClr val="FFFFFF">
                        <a:lumMod val="85000"/>
                        <a:alpha val="0"/>
                      </a:srgbClr>
                    </a:gs>
                  </a:gsLst>
                  <a:lin ang="10800000" scaled="0"/>
                </a:gradFill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</p:grpSp>
      <p:grpSp>
        <p:nvGrpSpPr>
          <p:cNvPr id="3" name="그룹 2"/>
          <p:cNvGrpSpPr/>
          <p:nvPr/>
        </p:nvGrpSpPr>
        <p:grpSpPr>
          <a:xfrm>
            <a:off x="2665983" y="5241010"/>
            <a:ext cx="5237820" cy="333194"/>
            <a:chOff x="2665983" y="5353327"/>
            <a:chExt cx="5237820" cy="333194"/>
          </a:xfrm>
        </p:grpSpPr>
        <p:sp>
          <p:nvSpPr>
            <p:cNvPr id="24" name="Text Box 5"/>
            <p:cNvSpPr txBox="1">
              <a:spLocks noChangeArrowheads="1"/>
            </p:cNvSpPr>
            <p:nvPr/>
          </p:nvSpPr>
          <p:spPr bwMode="auto">
            <a:xfrm>
              <a:off x="3156540" y="5353327"/>
              <a:ext cx="4747263" cy="32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27000" tIns="27000" rIns="27000" bIns="27000" anchor="ctr" anchorCtr="0">
              <a:no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lvl="0" eaLnBrk="1" latinLnBrk="0" hangingPunct="1">
                <a:defRPr/>
              </a:pPr>
              <a:r>
                <a:rPr lang="ko-KR" altLang="en-US" b="1" kern="0" smtClean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0589A"/>
                      </a:gs>
                    </a:gsLst>
                    <a:lin ang="5400000" scaled="0"/>
                  </a:gradFill>
                  <a:latin typeface="HY헤드라인M" panose="02030600000101010101" pitchFamily="18" charset="-127"/>
                  <a:ea typeface="HY헤드라인M" panose="02030600000101010101" pitchFamily="18" charset="-127"/>
                  <a:cs typeface="Arial" panose="020B0604020202020204" pitchFamily="34" charset="0"/>
                </a:rPr>
                <a:t>안전확보 방안</a:t>
              </a:r>
              <a:endParaRPr lang="ko-KR" altLang="en-US" b="1" kern="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00589A"/>
                    </a:gs>
                  </a:gsLst>
                  <a:lin ang="5400000" scaled="0"/>
                </a:gradFill>
                <a:latin typeface="HY헤드라인M" panose="02030600000101010101" pitchFamily="18" charset="-127"/>
                <a:ea typeface="HY헤드라인M" panose="02030600000101010101" pitchFamily="18" charset="-127"/>
                <a:cs typeface="Arial" panose="020B0604020202020204" pitchFamily="34" charset="0"/>
              </a:endParaRPr>
            </a:p>
          </p:txBody>
        </p:sp>
        <p:sp>
          <p:nvSpPr>
            <p:cNvPr id="26" name="모서리가 둥근 직사각형 25"/>
            <p:cNvSpPr/>
            <p:nvPr/>
          </p:nvSpPr>
          <p:spPr>
            <a:xfrm>
              <a:off x="2665983" y="5362521"/>
              <a:ext cx="424405" cy="324000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 w="9525" cap="rnd">
              <a:noFill/>
              <a:tailEnd type="none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7000" tIns="27000" rIns="27000" bIns="27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Aft>
                  <a:spcPct val="0"/>
                </a:spcAft>
                <a:buClr>
                  <a:prstClr val="black">
                    <a:lumMod val="85000"/>
                    <a:lumOff val="15000"/>
                  </a:prstClr>
                </a:buClr>
              </a:pPr>
              <a:r>
                <a:rPr kumimoji="1" lang="en-US" altLang="ko-KR" b="1" dirty="0">
                  <a:gradFill>
                    <a:gsLst>
                      <a:gs pos="100000">
                        <a:schemeClr val="bg1"/>
                      </a:gs>
                      <a:gs pos="100000">
                        <a:srgbClr val="FFFFFF">
                          <a:lumMod val="85000"/>
                          <a:alpha val="0"/>
                        </a:srgbClr>
                      </a:gs>
                    </a:gsLst>
                    <a:lin ang="10800000" scaled="0"/>
                  </a:gradFill>
                  <a:latin typeface="맑은 고딕" panose="020B0503020000020004" pitchFamily="50" charset="-127"/>
                </a:rPr>
                <a:t>VI</a:t>
              </a:r>
              <a:endParaRPr kumimoji="1" lang="ko-KR" altLang="en-US" b="1" dirty="0">
                <a:gradFill>
                  <a:gsLst>
                    <a:gs pos="100000">
                      <a:schemeClr val="bg1"/>
                    </a:gs>
                    <a:gs pos="100000">
                      <a:srgbClr val="FFFFFF">
                        <a:lumMod val="85000"/>
                        <a:alpha val="0"/>
                      </a:srgbClr>
                    </a:gs>
                  </a:gsLst>
                  <a:lin ang="10800000" scaled="0"/>
                </a:gradFill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</p:grpSp>
      <p:grpSp>
        <p:nvGrpSpPr>
          <p:cNvPr id="22" name="그룹 21"/>
          <p:cNvGrpSpPr/>
          <p:nvPr/>
        </p:nvGrpSpPr>
        <p:grpSpPr>
          <a:xfrm>
            <a:off x="2665983" y="4569338"/>
            <a:ext cx="5237820" cy="333194"/>
            <a:chOff x="2665983" y="5353327"/>
            <a:chExt cx="5237820" cy="333194"/>
          </a:xfrm>
        </p:grpSpPr>
        <p:sp>
          <p:nvSpPr>
            <p:cNvPr id="25" name="Text Box 5"/>
            <p:cNvSpPr txBox="1">
              <a:spLocks noChangeArrowheads="1"/>
            </p:cNvSpPr>
            <p:nvPr/>
          </p:nvSpPr>
          <p:spPr bwMode="auto">
            <a:xfrm>
              <a:off x="3156540" y="5353327"/>
              <a:ext cx="4747263" cy="32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27000" tIns="27000" rIns="27000" bIns="27000" anchor="ctr" anchorCtr="0">
              <a:no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lvl="0" eaLnBrk="1" latinLnBrk="0" hangingPunct="1">
                <a:defRPr/>
              </a:pPr>
              <a:r>
                <a:rPr lang="ko-KR" altLang="en-US" b="1" kern="0" dirty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0589A"/>
                      </a:gs>
                    </a:gsLst>
                    <a:lin ang="5400000" scaled="0"/>
                  </a:gradFill>
                  <a:latin typeface="HY헤드라인M" panose="02030600000101010101" pitchFamily="18" charset="-127"/>
                  <a:ea typeface="HY헤드라인M" panose="02030600000101010101" pitchFamily="18" charset="-127"/>
                  <a:cs typeface="Arial" panose="020B0604020202020204" pitchFamily="34" charset="0"/>
                </a:rPr>
                <a:t>예산 </a:t>
              </a:r>
              <a:r>
                <a:rPr lang="ko-KR" altLang="en-US" b="1" kern="0" dirty="0" smtClean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0589A"/>
                      </a:gs>
                    </a:gsLst>
                    <a:lin ang="5400000" scaled="0"/>
                  </a:gradFill>
                  <a:latin typeface="HY헤드라인M" panose="02030600000101010101" pitchFamily="18" charset="-127"/>
                  <a:ea typeface="HY헤드라인M" panose="02030600000101010101" pitchFamily="18" charset="-127"/>
                  <a:cs typeface="Arial" panose="020B0604020202020204" pitchFamily="34" charset="0"/>
                </a:rPr>
                <a:t>운영 계획</a:t>
              </a:r>
              <a:endParaRPr lang="ko-KR" altLang="en-US" b="1" kern="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00589A"/>
                    </a:gs>
                  </a:gsLst>
                  <a:lin ang="5400000" scaled="0"/>
                </a:gradFill>
                <a:latin typeface="HY헤드라인M" panose="02030600000101010101" pitchFamily="18" charset="-127"/>
                <a:ea typeface="HY헤드라인M" panose="02030600000101010101" pitchFamily="18" charset="-127"/>
                <a:cs typeface="Arial" panose="020B0604020202020204" pitchFamily="34" charset="0"/>
              </a:endParaRPr>
            </a:p>
          </p:txBody>
        </p:sp>
        <p:sp>
          <p:nvSpPr>
            <p:cNvPr id="27" name="모서리가 둥근 직사각형 26"/>
            <p:cNvSpPr/>
            <p:nvPr/>
          </p:nvSpPr>
          <p:spPr>
            <a:xfrm>
              <a:off x="2665983" y="5362521"/>
              <a:ext cx="424405" cy="324000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 w="9525" cap="rnd">
              <a:noFill/>
              <a:tailEnd type="none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7000" tIns="27000" rIns="27000" bIns="27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Aft>
                  <a:spcPct val="0"/>
                </a:spcAft>
                <a:buClr>
                  <a:prstClr val="black">
                    <a:lumMod val="85000"/>
                    <a:lumOff val="15000"/>
                  </a:prstClr>
                </a:buClr>
              </a:pPr>
              <a:r>
                <a:rPr kumimoji="1" lang="en-US" altLang="ko-KR" b="1" dirty="0" smtClean="0">
                  <a:gradFill>
                    <a:gsLst>
                      <a:gs pos="100000">
                        <a:schemeClr val="bg1"/>
                      </a:gs>
                      <a:gs pos="100000">
                        <a:srgbClr val="FFFFFF">
                          <a:lumMod val="85000"/>
                          <a:alpha val="0"/>
                        </a:srgbClr>
                      </a:gs>
                    </a:gsLst>
                    <a:lin ang="10800000" scaled="0"/>
                  </a:gra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V</a:t>
              </a:r>
              <a:endParaRPr kumimoji="1" lang="ko-KR" altLang="en-US" b="1" dirty="0">
                <a:gradFill>
                  <a:gsLst>
                    <a:gs pos="100000">
                      <a:schemeClr val="bg1"/>
                    </a:gs>
                    <a:gs pos="100000">
                      <a:srgbClr val="FFFFFF">
                        <a:lumMod val="85000"/>
                        <a:alpha val="0"/>
                      </a:srgbClr>
                    </a:gs>
                  </a:gsLst>
                  <a:lin ang="10800000" scaled="0"/>
                </a:gradFill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1698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Box 55">
            <a:extLst>
              <a:ext uri="{FF2B5EF4-FFF2-40B4-BE49-F238E27FC236}">
                <a16:creationId xmlns:a16="http://schemas.microsoft.com/office/drawing/2014/main" id="{AF861F68-A1B8-43D4-8F57-7A335E322C5D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478155" y="233680"/>
            <a:ext cx="8189300" cy="553998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914400" eaLnBrk="0" fontAlgn="auto">
              <a:lnSpc>
                <a:spcPct val="100000"/>
              </a:lnSpc>
              <a:spcBef>
                <a:spcPts val="1900"/>
              </a:spcBef>
              <a:spcAft>
                <a:spcPts val="0"/>
              </a:spcAft>
              <a:buFontTx/>
              <a:buNone/>
            </a:pPr>
            <a:r>
              <a:rPr lang="en-US" altLang="ko-KR" sz="3000" b="1" dirty="0">
                <a:gradFill rotWithShape="1">
                  <a:gsLst>
                    <a:gs pos="100000">
                      <a:srgbClr val="000000">
                        <a:lumMod val="75000"/>
                        <a:lumOff val="25000"/>
                      </a:srgb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Ⅰ.</a:t>
            </a:r>
            <a:r>
              <a:rPr lang="en-US" altLang="ko-KR" sz="3000" b="1" dirty="0">
                <a:gradFill rotWithShape="1">
                  <a:gsLst>
                    <a:gs pos="100000">
                      <a:srgbClr val="000000">
                        <a:lumMod val="75000"/>
                        <a:lumOff val="25000"/>
                      </a:srgb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/>
                </a:gradFill>
                <a:latin typeface="HY헤드라인M" charset="0"/>
                <a:ea typeface="HY헤드라인M" charset="0"/>
              </a:rPr>
              <a:t> </a:t>
            </a:r>
            <a:r>
              <a:rPr lang="en-US" altLang="ko-KR" sz="3000" b="1" dirty="0" err="1">
                <a:gradFill rotWithShape="1">
                  <a:gsLst>
                    <a:gs pos="100000">
                      <a:srgbClr val="000000">
                        <a:lumMod val="75000"/>
                        <a:lumOff val="25000"/>
                      </a:srgb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/>
                </a:gradFill>
                <a:latin typeface="HY헤드라인M" charset="0"/>
                <a:ea typeface="HY헤드라인M" charset="0"/>
              </a:rPr>
              <a:t>연구</a:t>
            </a:r>
            <a:r>
              <a:rPr lang="ko-KR" altLang="en-US" sz="3000" b="1" dirty="0">
                <a:gradFill rotWithShape="1">
                  <a:gsLst>
                    <a:gs pos="100000">
                      <a:srgbClr val="000000">
                        <a:lumMod val="75000"/>
                        <a:lumOff val="25000"/>
                      </a:srgb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/>
                </a:gradFill>
                <a:latin typeface="HY헤드라인M" charset="0"/>
                <a:ea typeface="HY헤드라인M" charset="0"/>
              </a:rPr>
              <a:t>개요</a:t>
            </a:r>
            <a:r>
              <a:rPr lang="en-US" altLang="ko-KR" sz="2000" b="1" dirty="0">
                <a:solidFill>
                  <a:srgbClr val="0036D0"/>
                </a:solidFill>
                <a:latin typeface="HY헤드라인M" charset="0"/>
                <a:ea typeface="HY헤드라인M" charset="0"/>
              </a:rPr>
              <a:t> </a:t>
            </a:r>
            <a:r>
              <a:rPr lang="en-US" altLang="ko-KR" sz="2000" b="1" dirty="0">
                <a:solidFill>
                  <a:schemeClr val="accent1">
                    <a:lumMod val="75000"/>
                  </a:schemeClr>
                </a:solidFill>
                <a:latin typeface="HY헤드라인M" charset="0"/>
                <a:ea typeface="HY헤드라인M" charset="0"/>
              </a:rPr>
              <a:t>: </a:t>
            </a:r>
            <a:r>
              <a:rPr lang="ko-KR" altLang="en-US" sz="2000" b="1" dirty="0">
                <a:solidFill>
                  <a:schemeClr val="accent1">
                    <a:lumMod val="75000"/>
                  </a:schemeClr>
                </a:solidFill>
                <a:latin typeface="HY헤드라인M" charset="0"/>
                <a:ea typeface="HY헤드라인M" charset="0"/>
              </a:rPr>
              <a:t>정의</a:t>
            </a:r>
          </a:p>
        </p:txBody>
      </p:sp>
    </p:spTree>
    <p:extLst>
      <p:ext uri="{BB962C8B-B14F-4D97-AF65-F5344CB8AC3E}">
        <p14:creationId xmlns:p14="http://schemas.microsoft.com/office/powerpoint/2010/main" val="2400622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307268A9-CB04-4FE9-BC53-B0CB4A87FEA4}"/>
              </a:ext>
            </a:extLst>
          </p:cNvPr>
          <p:cNvSpPr txBox="1"/>
          <p:nvPr/>
        </p:nvSpPr>
        <p:spPr bwMode="auto">
          <a:xfrm>
            <a:off x="478158" y="242257"/>
            <a:ext cx="8188492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3000" b="1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맑은 고딕" panose="020B0503020000020004" pitchFamily="50" charset="-127"/>
                <a:ea typeface="맑은 고딕" panose="020B0503020000020004" pitchFamily="50" charset="-127"/>
              </a:rPr>
              <a:t>Ⅱ.</a:t>
            </a:r>
            <a:r>
              <a:rPr lang="en-US" altLang="ko-KR" sz="3000" b="1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lang="ko-KR" altLang="en-US" sz="3000" b="1" dirty="0" smtClean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HY헤드라인M" panose="02030600000101010101" pitchFamily="18" charset="-127"/>
                <a:ea typeface="HY헤드라인M" panose="02030600000101010101" pitchFamily="18" charset="-127"/>
              </a:rPr>
              <a:t>연구개발 </a:t>
            </a:r>
            <a:r>
              <a:rPr lang="ko-KR" altLang="en-US" sz="3000" b="1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HY헤드라인M" panose="02030600000101010101" pitchFamily="18" charset="-127"/>
                <a:ea typeface="HY헤드라인M" panose="02030600000101010101" pitchFamily="18" charset="-127"/>
              </a:rPr>
              <a:t>필요성 </a:t>
            </a:r>
            <a:r>
              <a:rPr lang="en-US" altLang="ko-KR" sz="2000" b="1" dirty="0">
                <a:solidFill>
                  <a:schemeClr val="accent1">
                    <a:lumMod val="75000"/>
                  </a:schemeClr>
                </a:solidFill>
                <a:latin typeface="HY헤드라인M" charset="0"/>
                <a:ea typeface="HY헤드라인M" charset="0"/>
              </a:rPr>
              <a:t>: </a:t>
            </a:r>
            <a:r>
              <a:rPr lang="ko-KR" altLang="en-US" sz="2000" b="1" dirty="0">
                <a:solidFill>
                  <a:schemeClr val="accent1">
                    <a:lumMod val="75000"/>
                  </a:schemeClr>
                </a:solidFill>
                <a:latin typeface="HY헤드라인M" charset="0"/>
                <a:ea typeface="HY헤드라인M" charset="0"/>
              </a:rPr>
              <a:t>추진 당위성</a:t>
            </a:r>
            <a:endParaRPr lang="ko-KR" altLang="en-US" sz="3000" b="1" dirty="0">
              <a:solidFill>
                <a:schemeClr val="accent1">
                  <a:lumMod val="75000"/>
                </a:schemeClr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630437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Box 97"/>
          <p:cNvSpPr txBox="1"/>
          <p:nvPr/>
        </p:nvSpPr>
        <p:spPr bwMode="auto">
          <a:xfrm>
            <a:off x="478159" y="242257"/>
            <a:ext cx="5666936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3000" b="1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+mj-ea"/>
                <a:ea typeface="+mj-ea"/>
              </a:rPr>
              <a:t>Ⅲ</a:t>
            </a:r>
            <a:r>
              <a:rPr lang="en-US" altLang="ko-KR" sz="3000" b="1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HY헤드라인M" panose="02030600000101010101" pitchFamily="18" charset="-127"/>
                <a:ea typeface="HY헤드라인M" panose="02030600000101010101" pitchFamily="18" charset="-127"/>
              </a:rPr>
              <a:t>.</a:t>
            </a:r>
            <a:r>
              <a:rPr lang="en-US" altLang="ko-KR" sz="3000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lang="ko-KR" altLang="en-US" sz="3000" b="1" dirty="0" smtClean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HY헤드라인M" panose="02030600000101010101" pitchFamily="18" charset="-127"/>
                <a:ea typeface="HY헤드라인M" panose="02030600000101010101" pitchFamily="18" charset="-127"/>
              </a:rPr>
              <a:t>연구개발 </a:t>
            </a:r>
            <a:r>
              <a:rPr lang="ko-KR" altLang="en-US" sz="3000" b="1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HY헤드라인M" panose="02030600000101010101" pitchFamily="18" charset="-127"/>
                <a:ea typeface="HY헤드라인M" panose="02030600000101010101" pitchFamily="18" charset="-127"/>
              </a:rPr>
              <a:t>내용 </a:t>
            </a:r>
            <a:r>
              <a:rPr lang="en-US" altLang="ko-KR" dirty="0">
                <a:solidFill>
                  <a:schemeClr val="accent1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: </a:t>
            </a:r>
            <a:r>
              <a:rPr lang="ko-KR" altLang="en-US" dirty="0">
                <a:solidFill>
                  <a:schemeClr val="accent1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개발 내용 요약 </a:t>
            </a:r>
            <a:r>
              <a:rPr lang="en-US" altLang="ko-KR" dirty="0">
                <a:solidFill>
                  <a:schemeClr val="accent1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(1/3)</a:t>
            </a:r>
            <a:endParaRPr lang="ko-KR" altLang="en-US" sz="3000" dirty="0">
              <a:solidFill>
                <a:schemeClr val="accent1">
                  <a:lumMod val="75000"/>
                </a:schemeClr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3061377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Box 97"/>
          <p:cNvSpPr txBox="1"/>
          <p:nvPr/>
        </p:nvSpPr>
        <p:spPr bwMode="auto">
          <a:xfrm>
            <a:off x="478159" y="242257"/>
            <a:ext cx="5666936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3000" b="1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+mj-ea"/>
              </a:rPr>
              <a:t>Ⅲ</a:t>
            </a:r>
            <a:r>
              <a:rPr lang="en-US" altLang="ko-KR" sz="3000" b="1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HY헤드라인M" panose="02030600000101010101" pitchFamily="18" charset="-127"/>
                <a:ea typeface="HY헤드라인M" panose="02030600000101010101" pitchFamily="18" charset="-127"/>
              </a:rPr>
              <a:t>.</a:t>
            </a:r>
            <a:r>
              <a:rPr lang="en-US" altLang="ko-KR" sz="3000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lang="ko-KR" altLang="en-US" sz="3000" b="1" dirty="0" smtClean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HY헤드라인M" panose="02030600000101010101" pitchFamily="18" charset="-127"/>
                <a:ea typeface="HY헤드라인M" panose="02030600000101010101" pitchFamily="18" charset="-127"/>
              </a:rPr>
              <a:t>연구개발 </a:t>
            </a:r>
            <a:r>
              <a:rPr lang="ko-KR" altLang="en-US" sz="3000" b="1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HY헤드라인M" panose="02030600000101010101" pitchFamily="18" charset="-127"/>
                <a:ea typeface="HY헤드라인M" panose="02030600000101010101" pitchFamily="18" charset="-127"/>
              </a:rPr>
              <a:t>내용 </a:t>
            </a:r>
            <a:r>
              <a:rPr lang="en-US" altLang="ko-KR" dirty="0">
                <a:solidFill>
                  <a:schemeClr val="accent1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: </a:t>
            </a:r>
            <a:r>
              <a:rPr lang="ko-KR" altLang="en-US" dirty="0">
                <a:solidFill>
                  <a:schemeClr val="accent1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개발 내용 요약 </a:t>
            </a:r>
            <a:r>
              <a:rPr lang="en-US" altLang="ko-KR" dirty="0">
                <a:solidFill>
                  <a:schemeClr val="accent1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(2/3)</a:t>
            </a:r>
            <a:endParaRPr lang="ko-KR" altLang="en-US" dirty="0">
              <a:solidFill>
                <a:schemeClr val="accent1">
                  <a:lumMod val="75000"/>
                </a:schemeClr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65721887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Box 97"/>
          <p:cNvSpPr txBox="1"/>
          <p:nvPr/>
        </p:nvSpPr>
        <p:spPr bwMode="auto">
          <a:xfrm>
            <a:off x="478159" y="242257"/>
            <a:ext cx="5666936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3000" b="1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+mj-ea"/>
              </a:rPr>
              <a:t>Ⅲ</a:t>
            </a:r>
            <a:r>
              <a:rPr lang="en-US" altLang="ko-KR" sz="3000" b="1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HY헤드라인M" panose="02030600000101010101" pitchFamily="18" charset="-127"/>
                <a:ea typeface="HY헤드라인M" panose="02030600000101010101" pitchFamily="18" charset="-127"/>
              </a:rPr>
              <a:t>.</a:t>
            </a:r>
            <a:r>
              <a:rPr lang="en-US" altLang="ko-KR" sz="3000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lang="ko-KR" altLang="en-US" sz="3000" b="1" dirty="0" smtClean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HY헤드라인M" panose="02030600000101010101" pitchFamily="18" charset="-127"/>
                <a:ea typeface="HY헤드라인M" panose="02030600000101010101" pitchFamily="18" charset="-127"/>
              </a:rPr>
              <a:t>연구개발 </a:t>
            </a:r>
            <a:r>
              <a:rPr lang="ko-KR" altLang="en-US" sz="3000" b="1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HY헤드라인M" panose="02030600000101010101" pitchFamily="18" charset="-127"/>
                <a:ea typeface="HY헤드라인M" panose="02030600000101010101" pitchFamily="18" charset="-127"/>
              </a:rPr>
              <a:t>내용 </a:t>
            </a:r>
            <a:r>
              <a:rPr lang="en-US" altLang="ko-KR" dirty="0">
                <a:solidFill>
                  <a:schemeClr val="accent1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: </a:t>
            </a:r>
            <a:r>
              <a:rPr lang="ko-KR" altLang="en-US" dirty="0">
                <a:solidFill>
                  <a:schemeClr val="accent1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개발 내용 요약 </a:t>
            </a:r>
            <a:r>
              <a:rPr lang="en-US" altLang="ko-KR" dirty="0">
                <a:solidFill>
                  <a:schemeClr val="accent1">
                    <a:lumMod val="7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(3/3)</a:t>
            </a:r>
            <a:endParaRPr lang="ko-KR" altLang="en-US" dirty="0">
              <a:solidFill>
                <a:schemeClr val="accent1">
                  <a:lumMod val="75000"/>
                </a:schemeClr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22054525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Box 50"/>
          <p:cNvSpPr txBox="1"/>
          <p:nvPr/>
        </p:nvSpPr>
        <p:spPr bwMode="auto">
          <a:xfrm>
            <a:off x="478159" y="242257"/>
            <a:ext cx="3748142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3000" b="1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HY헤드라인M" panose="02030600000101010101" pitchFamily="18" charset="-127"/>
                <a:ea typeface="HY헤드라인M" panose="02030600000101010101" pitchFamily="18" charset="-127"/>
              </a:rPr>
              <a:t>IV. </a:t>
            </a:r>
            <a:r>
              <a:rPr lang="ko-KR" altLang="en-US" sz="3000" b="1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HY헤드라인M" panose="02030600000101010101" pitchFamily="18" charset="-127"/>
                <a:ea typeface="HY헤드라인M" panose="02030600000101010101" pitchFamily="18" charset="-127"/>
              </a:rPr>
              <a:t>추진 체계 및 일정</a:t>
            </a:r>
          </a:p>
        </p:txBody>
      </p:sp>
    </p:spTree>
    <p:extLst>
      <p:ext uri="{BB962C8B-B14F-4D97-AF65-F5344CB8AC3E}">
        <p14:creationId xmlns:p14="http://schemas.microsoft.com/office/powerpoint/2010/main" val="1873841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 bwMode="auto">
          <a:xfrm>
            <a:off x="478159" y="242257"/>
            <a:ext cx="3214341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3000" b="1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HY헤드라인M" panose="02030600000101010101" pitchFamily="18" charset="-127"/>
                <a:ea typeface="HY헤드라인M" panose="02030600000101010101" pitchFamily="18" charset="-127"/>
              </a:rPr>
              <a:t>V. </a:t>
            </a:r>
            <a:r>
              <a:rPr lang="ko-KR" altLang="en-US" sz="3000" b="1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HY헤드라인M" panose="02030600000101010101" pitchFamily="18" charset="-127"/>
                <a:ea typeface="HY헤드라인M" panose="02030600000101010101" pitchFamily="18" charset="-127"/>
              </a:rPr>
              <a:t>예산 운영 계획</a:t>
            </a:r>
          </a:p>
        </p:txBody>
      </p:sp>
    </p:spTree>
    <p:extLst>
      <p:ext uri="{BB962C8B-B14F-4D97-AF65-F5344CB8AC3E}">
        <p14:creationId xmlns:p14="http://schemas.microsoft.com/office/powerpoint/2010/main" val="3159791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2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 cap="rnd">
          <a:solidFill>
            <a:schemeClr val="bg1">
              <a:lumMod val="50000"/>
            </a:schemeClr>
          </a:solidFill>
          <a:tailEnd type="none"/>
        </a:ln>
        <a:effectLst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gradFill>
            <a:gsLst>
              <a:gs pos="0">
                <a:srgbClr val="C00000">
                  <a:alpha val="0"/>
                </a:srgbClr>
              </a:gs>
              <a:gs pos="79618">
                <a:schemeClr val="bg1">
                  <a:lumMod val="65000"/>
                </a:schemeClr>
              </a:gs>
              <a:gs pos="14000">
                <a:schemeClr val="tx1">
                  <a:lumMod val="50000"/>
                  <a:lumOff val="50000"/>
                </a:schemeClr>
              </a:gs>
              <a:gs pos="100000">
                <a:srgbClr val="C00000">
                  <a:alpha val="0"/>
                </a:srgbClr>
              </a:gs>
            </a:gsLst>
            <a:lin ang="5400000" scaled="0"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19611</TotalTime>
  <Words>300</Words>
  <Application>Microsoft Office PowerPoint</Application>
  <PresentationFormat>화면 슬라이드 쇼(4:3)</PresentationFormat>
  <Paragraphs>50</Paragraphs>
  <Slides>12</Slides>
  <Notes>11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8" baseType="lpstr">
      <vt:lpstr>HY견고딕</vt:lpstr>
      <vt:lpstr>HY헤드라인M</vt:lpstr>
      <vt:lpstr>나눔고딕 ExtraBold</vt:lpstr>
      <vt:lpstr>맑은 고딕</vt:lpstr>
      <vt:lpstr>Arial</vt:lpstr>
      <vt:lpstr>2_Office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USER</dc:creator>
  <cp:lastModifiedBy>KEPCO</cp:lastModifiedBy>
  <cp:revision>1396</cp:revision>
  <cp:lastPrinted>2020-10-06T01:52:36Z</cp:lastPrinted>
  <dcterms:created xsi:type="dcterms:W3CDTF">2015-01-08T13:06:47Z</dcterms:created>
  <dcterms:modified xsi:type="dcterms:W3CDTF">2022-08-08T07:32:40Z</dcterms:modified>
</cp:coreProperties>
</file>